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36.xml" ContentType="application/vnd.openxmlformats-officedocument.presentationml.slide+xml"/>
  <Override PartName="/ppt/slides/slide51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0.xml" ContentType="application/vnd.openxmlformats-officedocument.presentationml.slide+xml"/>
  <Override PartName="/ppt/slides/slide52.xml" ContentType="application/vnd.openxmlformats-officedocument.presentationml.slide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49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8" r:id="rId2"/>
    <p:sldId id="363" r:id="rId3"/>
    <p:sldId id="602" r:id="rId4"/>
    <p:sldId id="666" r:id="rId5"/>
    <p:sldId id="462" r:id="rId6"/>
    <p:sldId id="693" r:id="rId7"/>
    <p:sldId id="451" r:id="rId8"/>
    <p:sldId id="592" r:id="rId9"/>
    <p:sldId id="377" r:id="rId10"/>
    <p:sldId id="477" r:id="rId11"/>
    <p:sldId id="470" r:id="rId12"/>
    <p:sldId id="374" r:id="rId13"/>
    <p:sldId id="673" r:id="rId14"/>
    <p:sldId id="694" r:id="rId15"/>
    <p:sldId id="646" r:id="rId16"/>
    <p:sldId id="648" r:id="rId17"/>
    <p:sldId id="671" r:id="rId18"/>
    <p:sldId id="651" r:id="rId19"/>
    <p:sldId id="695" r:id="rId20"/>
    <p:sldId id="604" r:id="rId21"/>
    <p:sldId id="605" r:id="rId22"/>
    <p:sldId id="606" r:id="rId23"/>
    <p:sldId id="607" r:id="rId24"/>
    <p:sldId id="650" r:id="rId25"/>
    <p:sldId id="609" r:id="rId26"/>
    <p:sldId id="636" r:id="rId27"/>
    <p:sldId id="637" r:id="rId28"/>
    <p:sldId id="644" r:id="rId29"/>
    <p:sldId id="674" r:id="rId30"/>
    <p:sldId id="647" r:id="rId31"/>
    <p:sldId id="615" r:id="rId32"/>
    <p:sldId id="616" r:id="rId33"/>
    <p:sldId id="652" r:id="rId34"/>
    <p:sldId id="635" r:id="rId35"/>
    <p:sldId id="617" r:id="rId36"/>
    <p:sldId id="618" r:id="rId37"/>
    <p:sldId id="660" r:id="rId38"/>
    <p:sldId id="619" r:id="rId39"/>
    <p:sldId id="676" r:id="rId40"/>
    <p:sldId id="688" r:id="rId41"/>
    <p:sldId id="696" r:id="rId42"/>
    <p:sldId id="620" r:id="rId43"/>
    <p:sldId id="621" r:id="rId44"/>
    <p:sldId id="622" r:id="rId45"/>
    <p:sldId id="623" r:id="rId46"/>
    <p:sldId id="624" r:id="rId47"/>
    <p:sldId id="661" r:id="rId48"/>
    <p:sldId id="641" r:id="rId49"/>
    <p:sldId id="697" r:id="rId50"/>
    <p:sldId id="642" r:id="rId51"/>
    <p:sldId id="698" r:id="rId52"/>
    <p:sldId id="663" r:id="rId53"/>
    <p:sldId id="645" r:id="rId54"/>
    <p:sldId id="679" r:id="rId55"/>
    <p:sldId id="626" r:id="rId56"/>
    <p:sldId id="628" r:id="rId57"/>
    <p:sldId id="434" r:id="rId58"/>
    <p:sldId id="664" r:id="rId59"/>
    <p:sldId id="665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80"/>
    <a:srgbClr val="66CC33"/>
    <a:srgbClr val="00FF00"/>
    <a:srgbClr val="339933"/>
    <a:srgbClr val="E6F369"/>
    <a:srgbClr val="D9EE23"/>
    <a:srgbClr val="B8C143"/>
    <a:srgbClr val="F0F8A6"/>
    <a:srgbClr val="A7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9842" autoAdjust="0"/>
  </p:normalViewPr>
  <p:slideViewPr>
    <p:cSldViewPr>
      <p:cViewPr>
        <p:scale>
          <a:sx n="100" d="100"/>
          <a:sy n="100" d="100"/>
        </p:scale>
        <p:origin x="998" y="7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>
      <p:cViewPr>
        <p:scale>
          <a:sx n="90" d="100"/>
          <a:sy n="90" d="100"/>
        </p:scale>
        <p:origin x="-300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400" b="1">
              <a:solidFill>
                <a:srgbClr val="002060"/>
              </a:solidFill>
            </a:defRPr>
          </a:pPr>
          <a:endParaRPr lang="es-ES"/>
        </a:p>
      </c:txPr>
    </c:legend>
    <c:plotVisOnly val="1"/>
    <c:dispBlanksAs val="zero"/>
    <c:showDLblsOverMax val="0"/>
  </c:chart>
  <c:spPr>
    <a:ln cap="flat">
      <a:miter lim="800000"/>
    </a:ln>
    <a:effectLst>
      <a:outerShdw blurRad="50800" dist="50800" dir="5400000" algn="ctr" rotWithShape="0">
        <a:srgbClr val="000000">
          <a:alpha val="25000"/>
        </a:srgbClr>
      </a:outerShdw>
    </a:effectLst>
  </c:spPr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13DE3-92B5-4055-AACB-84D7BE92C73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5359F57-DD63-40B6-9E2D-4FC803FCBCB4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Mayores inversiones en infraestructura</a:t>
          </a:r>
          <a:endParaRPr lang="pt-BR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BE69F4-E3DF-4067-941C-88B4E992DA4C}" type="parTrans" cxnId="{AF76023F-E524-4551-A077-F46A21F4466F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4170D37-0A97-486C-8C95-635D864F3519}" type="sibTrans" cxnId="{AF76023F-E524-4551-A077-F46A21F4466F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3D65B146-D9B8-48E9-BBCF-380ECC8B2D42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Elevar el nivel de ahorro interno</a:t>
          </a:r>
          <a:endParaRPr lang="pt-BR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DB14F7A-DD4C-485C-B658-1D75CDBA1E46}" type="parTrans" cxnId="{7B85EDC1-B6D2-49D1-B1A2-A95BFF159734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7C1ED3EA-8F10-4EDD-83C1-96950AAF827B}" type="sibTrans" cxnId="{7B85EDC1-B6D2-49D1-B1A2-A95BFF159734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CD2A628A-8254-4095-AAAB-515D6B44BAB4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Mejorar la calidad de la educación / productividad</a:t>
          </a:r>
          <a:endParaRPr lang="pt-BR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CD552B7-7468-4858-9F23-9A311B195CCF}" type="parTrans" cxnId="{9909E98D-437B-48EE-81B4-1D26F729709B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6DB71D4D-74BD-4161-96BA-8F9D68FC2E64}" type="sibTrans" cxnId="{9909E98D-437B-48EE-81B4-1D26F729709B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0590D431-57B6-477E-86AE-3316EB19BB87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Revisar y simplificar el sistema de impuestos</a:t>
          </a:r>
          <a:endParaRPr lang="pt-BR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A3EE6EA-7207-41E8-8E20-29B33B305F21}" type="parTrans" cxnId="{10AE9226-4380-481B-98D6-E2417E0646F2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67C8DCF0-BA61-4CFD-A5B2-B7D95837A13C}" type="sibTrans" cxnId="{10AE9226-4380-481B-98D6-E2417E0646F2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65ECBF29-3077-4D8C-88C1-8FB6DA848F2A}">
      <dgm:prSet phldrT="[Texto]"/>
      <dgm:spPr/>
      <dgm:t>
        <a:bodyPr/>
        <a:lstStyle/>
        <a:p>
          <a:pPr algn="l"/>
          <a:r>
            <a:rPr lang="es-ES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Crear un entorno más favorable para los negocios</a:t>
          </a:r>
          <a:endParaRPr lang="pt-BR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25A5E3-76DF-4565-8AA9-69698116EA4F}" type="parTrans" cxnId="{42539EC9-44B9-4BA1-9E97-D260171A8E8C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E7BA5E70-743A-41FF-A20F-A8DEA6ED9FCC}" type="sibTrans" cxnId="{42539EC9-44B9-4BA1-9E97-D260171A8E8C}">
      <dgm:prSet/>
      <dgm:spPr/>
      <dgm:t>
        <a:bodyPr/>
        <a:lstStyle/>
        <a:p>
          <a:pPr algn="l"/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FCB5AE50-4950-8343-909C-329C8B9CCE0F}">
      <dgm:prSet custT="1"/>
      <dgm:spPr/>
      <dgm:t>
        <a:bodyPr/>
        <a:lstStyle/>
        <a:p>
          <a:pPr algn="l"/>
          <a:r>
            <a:rPr lang="pt-PT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Aumentar el PIB potencial y </a:t>
          </a:r>
          <a:r>
            <a:rPr lang="pt-PT" sz="16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reducir</a:t>
          </a:r>
          <a:r>
            <a:rPr lang="pt-PT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</a:t>
          </a:r>
          <a:r>
            <a:rPr lang="pt-PT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tasa</a:t>
          </a:r>
          <a:r>
            <a:rPr lang="pt-PT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</a:t>
          </a:r>
          <a:r>
            <a:rPr lang="pt-PT" sz="1600" b="1" dirty="0" err="1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</a:t>
          </a:r>
          <a:r>
            <a:rPr lang="pt-PT" sz="16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 referencia</a:t>
          </a:r>
          <a:endParaRPr lang="pt-PT" sz="1600" b="1" dirty="0">
            <a:solidFill>
              <a:schemeClr val="accent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9FD960C-98C8-BF47-8C6E-CA25D6C63A73}" type="parTrans" cxnId="{71BE0E89-527E-7C44-8A49-6DF8FDC6F860}">
      <dgm:prSet/>
      <dgm:spPr/>
      <dgm:t>
        <a:bodyPr/>
        <a:lstStyle/>
        <a:p>
          <a:endParaRPr lang="pt-PT"/>
        </a:p>
      </dgm:t>
    </dgm:pt>
    <dgm:pt modelId="{9A234029-6AFF-DF4D-9AF2-65CCFB951F69}" type="sibTrans" cxnId="{71BE0E89-527E-7C44-8A49-6DF8FDC6F860}">
      <dgm:prSet/>
      <dgm:spPr/>
      <dgm:t>
        <a:bodyPr/>
        <a:lstStyle/>
        <a:p>
          <a:endParaRPr lang="pt-PT"/>
        </a:p>
      </dgm:t>
    </dgm:pt>
    <dgm:pt modelId="{579837C7-2688-47B3-8691-E5A22EC5D203}" type="pres">
      <dgm:prSet presAssocID="{DCF13DE3-92B5-4055-AACB-84D7BE92C73F}" presName="compositeShape" presStyleCnt="0">
        <dgm:presLayoutVars>
          <dgm:dir/>
          <dgm:resizeHandles/>
        </dgm:presLayoutVars>
      </dgm:prSet>
      <dgm:spPr/>
    </dgm:pt>
    <dgm:pt modelId="{93866949-5B42-4631-9DC1-02F665F074DB}" type="pres">
      <dgm:prSet presAssocID="{DCF13DE3-92B5-4055-AACB-84D7BE92C73F}" presName="pyramid" presStyleLbl="node1" presStyleIdx="0" presStyleCnt="1"/>
      <dgm:spPr>
        <a:solidFill>
          <a:schemeClr val="accent2">
            <a:lumMod val="75000"/>
          </a:schemeClr>
        </a:solidFill>
      </dgm:spPr>
    </dgm:pt>
    <dgm:pt modelId="{ABCEB194-57D1-4999-9425-0D873545A9E3}" type="pres">
      <dgm:prSet presAssocID="{DCF13DE3-92B5-4055-AACB-84D7BE92C73F}" presName="theList" presStyleCnt="0"/>
      <dgm:spPr/>
    </dgm:pt>
    <dgm:pt modelId="{30ABDD99-D248-4575-A28A-F040453841FF}" type="pres">
      <dgm:prSet presAssocID="{95359F57-DD63-40B6-9E2D-4FC803FCBCB4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4A5E06-6246-483B-9884-C95D40EE6873}" type="pres">
      <dgm:prSet presAssocID="{95359F57-DD63-40B6-9E2D-4FC803FCBCB4}" presName="aSpace" presStyleCnt="0"/>
      <dgm:spPr/>
    </dgm:pt>
    <dgm:pt modelId="{2DF38D2E-AFD8-4964-9F97-8B52AC388374}" type="pres">
      <dgm:prSet presAssocID="{3D65B146-D9B8-48E9-BBCF-380ECC8B2D42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911BB7-72D1-4E8E-A038-C9C808BC9905}" type="pres">
      <dgm:prSet presAssocID="{3D65B146-D9B8-48E9-BBCF-380ECC8B2D42}" presName="aSpace" presStyleCnt="0"/>
      <dgm:spPr/>
    </dgm:pt>
    <dgm:pt modelId="{269E4A41-E48F-4B05-AF04-7873B554756D}" type="pres">
      <dgm:prSet presAssocID="{CD2A628A-8254-4095-AAAB-515D6B44BAB4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8726C4-22A9-4FA3-B467-44415D8ABACA}" type="pres">
      <dgm:prSet presAssocID="{CD2A628A-8254-4095-AAAB-515D6B44BAB4}" presName="aSpace" presStyleCnt="0"/>
      <dgm:spPr/>
    </dgm:pt>
    <dgm:pt modelId="{4975A41F-BFCC-46F5-AABC-E17C9BB25FF3}" type="pres">
      <dgm:prSet presAssocID="{0590D431-57B6-477E-86AE-3316EB19BB87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519AB-E254-4C63-98D8-47654803F88E}" type="pres">
      <dgm:prSet presAssocID="{0590D431-57B6-477E-86AE-3316EB19BB87}" presName="aSpace" presStyleCnt="0"/>
      <dgm:spPr/>
    </dgm:pt>
    <dgm:pt modelId="{C4C291A7-1839-44B2-A3F8-CAA150A45045}" type="pres">
      <dgm:prSet presAssocID="{65ECBF29-3077-4D8C-88C1-8FB6DA848F2A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07BADD-DD3E-4C53-9A1C-FCE186B23DD2}" type="pres">
      <dgm:prSet presAssocID="{65ECBF29-3077-4D8C-88C1-8FB6DA848F2A}" presName="aSpace" presStyleCnt="0"/>
      <dgm:spPr/>
    </dgm:pt>
    <dgm:pt modelId="{7A47F08A-8713-E147-B8E3-43FC7486E255}" type="pres">
      <dgm:prSet presAssocID="{FCB5AE50-4950-8343-909C-329C8B9CCE0F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F2793FD-2EF5-F449-AE52-3ADFA250434F}" type="pres">
      <dgm:prSet presAssocID="{FCB5AE50-4950-8343-909C-329C8B9CCE0F}" presName="aSpace" presStyleCnt="0"/>
      <dgm:spPr/>
    </dgm:pt>
  </dgm:ptLst>
  <dgm:cxnLst>
    <dgm:cxn modelId="{71BE0E89-527E-7C44-8A49-6DF8FDC6F860}" srcId="{DCF13DE3-92B5-4055-AACB-84D7BE92C73F}" destId="{FCB5AE50-4950-8343-909C-329C8B9CCE0F}" srcOrd="5" destOrd="0" parTransId="{89FD960C-98C8-BF47-8C6E-CA25D6C63A73}" sibTransId="{9A234029-6AFF-DF4D-9AF2-65CCFB951F69}"/>
    <dgm:cxn modelId="{AEE15E04-1893-794D-8C90-414A1988B364}" type="presOf" srcId="{65ECBF29-3077-4D8C-88C1-8FB6DA848F2A}" destId="{C4C291A7-1839-44B2-A3F8-CAA150A45045}" srcOrd="0" destOrd="0" presId="urn:microsoft.com/office/officeart/2005/8/layout/pyramid2"/>
    <dgm:cxn modelId="{10AE9226-4380-481B-98D6-E2417E0646F2}" srcId="{DCF13DE3-92B5-4055-AACB-84D7BE92C73F}" destId="{0590D431-57B6-477E-86AE-3316EB19BB87}" srcOrd="3" destOrd="0" parTransId="{7A3EE6EA-7207-41E8-8E20-29B33B305F21}" sibTransId="{67C8DCF0-BA61-4CFD-A5B2-B7D95837A13C}"/>
    <dgm:cxn modelId="{76977478-B93A-6A4F-9033-40D22A688BBF}" type="presOf" srcId="{3D65B146-D9B8-48E9-BBCF-380ECC8B2D42}" destId="{2DF38D2E-AFD8-4964-9F97-8B52AC388374}" srcOrd="0" destOrd="0" presId="urn:microsoft.com/office/officeart/2005/8/layout/pyramid2"/>
    <dgm:cxn modelId="{177F96DC-4659-374A-A730-5F29079C6AFE}" type="presOf" srcId="{DCF13DE3-92B5-4055-AACB-84D7BE92C73F}" destId="{579837C7-2688-47B3-8691-E5A22EC5D203}" srcOrd="0" destOrd="0" presId="urn:microsoft.com/office/officeart/2005/8/layout/pyramid2"/>
    <dgm:cxn modelId="{42539EC9-44B9-4BA1-9E97-D260171A8E8C}" srcId="{DCF13DE3-92B5-4055-AACB-84D7BE92C73F}" destId="{65ECBF29-3077-4D8C-88C1-8FB6DA848F2A}" srcOrd="4" destOrd="0" parTransId="{2025A5E3-76DF-4565-8AA9-69698116EA4F}" sibTransId="{E7BA5E70-743A-41FF-A20F-A8DEA6ED9FCC}"/>
    <dgm:cxn modelId="{AF76023F-E524-4551-A077-F46A21F4466F}" srcId="{DCF13DE3-92B5-4055-AACB-84D7BE92C73F}" destId="{95359F57-DD63-40B6-9E2D-4FC803FCBCB4}" srcOrd="0" destOrd="0" parTransId="{08BE69F4-E3DF-4067-941C-88B4E992DA4C}" sibTransId="{44170D37-0A97-486C-8C95-635D864F3519}"/>
    <dgm:cxn modelId="{9909E98D-437B-48EE-81B4-1D26F729709B}" srcId="{DCF13DE3-92B5-4055-AACB-84D7BE92C73F}" destId="{CD2A628A-8254-4095-AAAB-515D6B44BAB4}" srcOrd="2" destOrd="0" parTransId="{0CD552B7-7468-4858-9F23-9A311B195CCF}" sibTransId="{6DB71D4D-74BD-4161-96BA-8F9D68FC2E64}"/>
    <dgm:cxn modelId="{0BF0A7E5-0CB3-5448-8E11-BE65D131B010}" type="presOf" srcId="{FCB5AE50-4950-8343-909C-329C8B9CCE0F}" destId="{7A47F08A-8713-E147-B8E3-43FC7486E255}" srcOrd="0" destOrd="0" presId="urn:microsoft.com/office/officeart/2005/8/layout/pyramid2"/>
    <dgm:cxn modelId="{D36F691E-9920-EE48-99D1-F86FCADA83D2}" type="presOf" srcId="{CD2A628A-8254-4095-AAAB-515D6B44BAB4}" destId="{269E4A41-E48F-4B05-AF04-7873B554756D}" srcOrd="0" destOrd="0" presId="urn:microsoft.com/office/officeart/2005/8/layout/pyramid2"/>
    <dgm:cxn modelId="{BEB67D88-99DA-B445-892E-9934C3817EA8}" type="presOf" srcId="{0590D431-57B6-477E-86AE-3316EB19BB87}" destId="{4975A41F-BFCC-46F5-AABC-E17C9BB25FF3}" srcOrd="0" destOrd="0" presId="urn:microsoft.com/office/officeart/2005/8/layout/pyramid2"/>
    <dgm:cxn modelId="{7B85EDC1-B6D2-49D1-B1A2-A95BFF159734}" srcId="{DCF13DE3-92B5-4055-AACB-84D7BE92C73F}" destId="{3D65B146-D9B8-48E9-BBCF-380ECC8B2D42}" srcOrd="1" destOrd="0" parTransId="{FDB14F7A-DD4C-485C-B658-1D75CDBA1E46}" sibTransId="{7C1ED3EA-8F10-4EDD-83C1-96950AAF827B}"/>
    <dgm:cxn modelId="{445222C4-8C65-1448-BBFB-EC122B09F4C3}" type="presOf" srcId="{95359F57-DD63-40B6-9E2D-4FC803FCBCB4}" destId="{30ABDD99-D248-4575-A28A-F040453841FF}" srcOrd="0" destOrd="0" presId="urn:microsoft.com/office/officeart/2005/8/layout/pyramid2"/>
    <dgm:cxn modelId="{B6E720A7-46A7-BA4C-A2B5-AEFFF147CD17}" type="presParOf" srcId="{579837C7-2688-47B3-8691-E5A22EC5D203}" destId="{93866949-5B42-4631-9DC1-02F665F074DB}" srcOrd="0" destOrd="0" presId="urn:microsoft.com/office/officeart/2005/8/layout/pyramid2"/>
    <dgm:cxn modelId="{5143AAFA-780D-E146-A0A8-1F53306806D6}" type="presParOf" srcId="{579837C7-2688-47B3-8691-E5A22EC5D203}" destId="{ABCEB194-57D1-4999-9425-0D873545A9E3}" srcOrd="1" destOrd="0" presId="urn:microsoft.com/office/officeart/2005/8/layout/pyramid2"/>
    <dgm:cxn modelId="{AE5B61B0-AD5D-1E48-80D1-CA241BB4279B}" type="presParOf" srcId="{ABCEB194-57D1-4999-9425-0D873545A9E3}" destId="{30ABDD99-D248-4575-A28A-F040453841FF}" srcOrd="0" destOrd="0" presId="urn:microsoft.com/office/officeart/2005/8/layout/pyramid2"/>
    <dgm:cxn modelId="{ACF5E07C-E364-B246-B539-1B1A5DA80A04}" type="presParOf" srcId="{ABCEB194-57D1-4999-9425-0D873545A9E3}" destId="{014A5E06-6246-483B-9884-C95D40EE6873}" srcOrd="1" destOrd="0" presId="urn:microsoft.com/office/officeart/2005/8/layout/pyramid2"/>
    <dgm:cxn modelId="{668DC5DC-B57C-3542-B3A8-F321F28CCC60}" type="presParOf" srcId="{ABCEB194-57D1-4999-9425-0D873545A9E3}" destId="{2DF38D2E-AFD8-4964-9F97-8B52AC388374}" srcOrd="2" destOrd="0" presId="urn:microsoft.com/office/officeart/2005/8/layout/pyramid2"/>
    <dgm:cxn modelId="{DDEE6FD3-9BD7-F04C-A2AA-0FCFAFEFA035}" type="presParOf" srcId="{ABCEB194-57D1-4999-9425-0D873545A9E3}" destId="{AA911BB7-72D1-4E8E-A038-C9C808BC9905}" srcOrd="3" destOrd="0" presId="urn:microsoft.com/office/officeart/2005/8/layout/pyramid2"/>
    <dgm:cxn modelId="{3BD316FB-F821-E941-9974-B22FEADAFEA9}" type="presParOf" srcId="{ABCEB194-57D1-4999-9425-0D873545A9E3}" destId="{269E4A41-E48F-4B05-AF04-7873B554756D}" srcOrd="4" destOrd="0" presId="urn:microsoft.com/office/officeart/2005/8/layout/pyramid2"/>
    <dgm:cxn modelId="{27FE2CA7-C683-0B4C-A6F9-5D7981F2DB13}" type="presParOf" srcId="{ABCEB194-57D1-4999-9425-0D873545A9E3}" destId="{7B8726C4-22A9-4FA3-B467-44415D8ABACA}" srcOrd="5" destOrd="0" presId="urn:microsoft.com/office/officeart/2005/8/layout/pyramid2"/>
    <dgm:cxn modelId="{BE4555D3-8198-BA47-9ACB-4DC3481CA184}" type="presParOf" srcId="{ABCEB194-57D1-4999-9425-0D873545A9E3}" destId="{4975A41F-BFCC-46F5-AABC-E17C9BB25FF3}" srcOrd="6" destOrd="0" presId="urn:microsoft.com/office/officeart/2005/8/layout/pyramid2"/>
    <dgm:cxn modelId="{BEAA99E6-6096-1F43-B4E4-9598EF6B909A}" type="presParOf" srcId="{ABCEB194-57D1-4999-9425-0D873545A9E3}" destId="{481519AB-E254-4C63-98D8-47654803F88E}" srcOrd="7" destOrd="0" presId="urn:microsoft.com/office/officeart/2005/8/layout/pyramid2"/>
    <dgm:cxn modelId="{1E861D0A-34E9-4341-AA7B-5A154F3029D9}" type="presParOf" srcId="{ABCEB194-57D1-4999-9425-0D873545A9E3}" destId="{C4C291A7-1839-44B2-A3F8-CAA150A45045}" srcOrd="8" destOrd="0" presId="urn:microsoft.com/office/officeart/2005/8/layout/pyramid2"/>
    <dgm:cxn modelId="{E8DBEB38-F05B-194F-AB4C-31DD22AEF155}" type="presParOf" srcId="{ABCEB194-57D1-4999-9425-0D873545A9E3}" destId="{6B07BADD-DD3E-4C53-9A1C-FCE186B23DD2}" srcOrd="9" destOrd="0" presId="urn:microsoft.com/office/officeart/2005/8/layout/pyramid2"/>
    <dgm:cxn modelId="{6E93FE0A-D1EB-3C44-BC75-D2D964FE1A1B}" type="presParOf" srcId="{ABCEB194-57D1-4999-9425-0D873545A9E3}" destId="{7A47F08A-8713-E147-B8E3-43FC7486E255}" srcOrd="10" destOrd="0" presId="urn:microsoft.com/office/officeart/2005/8/layout/pyramid2"/>
    <dgm:cxn modelId="{C1281EE7-6FD2-2348-AD23-701BC8B8B6A2}" type="presParOf" srcId="{ABCEB194-57D1-4999-9425-0D873545A9E3}" destId="{8F2793FD-2EF5-F449-AE52-3ADFA250434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531B4-2F41-4965-A410-45B33B1C5B3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4B334459-0093-4965-924A-FB72528715B0}">
      <dgm:prSet phldrT="[Texto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algn="l"/>
          <a:r>
            <a:rPr lang="pt-BR" sz="2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CORTO/MEDIO PLAZO</a:t>
          </a:r>
          <a:r>
            <a: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pPr algn="l"/>
          <a:r>
            <a: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Copa </a:t>
          </a:r>
          <a:r>
            <a:rPr lang="pt-BR" sz="28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del</a:t>
          </a:r>
          <a:r>
            <a: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Mundo</a:t>
          </a:r>
        </a:p>
        <a:p>
          <a:pPr algn="l"/>
          <a:r>
            <a: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</a:t>
          </a:r>
          <a:r>
            <a:rPr lang="pt-BR" sz="28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Juegos</a:t>
          </a:r>
          <a:r>
            <a:rPr lang="pt-BR" sz="2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 Olímpicos</a:t>
          </a:r>
        </a:p>
      </dgm:t>
    </dgm:pt>
    <dgm:pt modelId="{13C4E313-F3F8-4E26-ABE0-5A62A3931E5B}" type="parTrans" cxnId="{925CD866-8DB5-4BF1-AEF6-B45084F18B3B}">
      <dgm:prSet/>
      <dgm:spPr/>
      <dgm:t>
        <a:bodyPr/>
        <a:lstStyle/>
        <a:p>
          <a:pPr algn="l"/>
          <a:endParaRPr lang="pt-BR" sz="2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AA0F84B-03D3-4FE1-AED1-7A7B8564101E}" type="sibTrans" cxnId="{925CD866-8DB5-4BF1-AEF6-B45084F18B3B}">
      <dgm:prSet/>
      <dgm:spPr/>
      <dgm:t>
        <a:bodyPr/>
        <a:lstStyle/>
        <a:p>
          <a:pPr algn="l"/>
          <a:endParaRPr lang="pt-BR" sz="2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72597D-E11E-48B1-B9DF-D2487BB53C55}" type="pres">
      <dgm:prSet presAssocID="{819531B4-2F41-4965-A410-45B33B1C5B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C91E320-7F1C-4E2F-BD49-21B62552DE32}" type="pres">
      <dgm:prSet presAssocID="{4B334459-0093-4965-924A-FB72528715B0}" presName="composite" presStyleCnt="0"/>
      <dgm:spPr/>
    </dgm:pt>
    <dgm:pt modelId="{0B9F54E4-7BAC-4EC9-AAFF-139D29787CB4}" type="pres">
      <dgm:prSet presAssocID="{4B334459-0093-4965-924A-FB72528715B0}" presName="imgShp" presStyleLbl="fgImgPlace1" presStyleIdx="0" presStyleCnt="1" custLinFactNeighborX="-16212" custLinFactNeighborY="6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D9FDC304-229B-4491-A621-6DAC3E1EBB93}" type="pres">
      <dgm:prSet presAssocID="{4B334459-0093-4965-924A-FB72528715B0}" presName="txShp" presStyleLbl="node1" presStyleIdx="0" presStyleCnt="1" custScaleX="117709" custLinFactNeighborX="6038" custLinFactNeighborY="805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25CD866-8DB5-4BF1-AEF6-B45084F18B3B}" srcId="{819531B4-2F41-4965-A410-45B33B1C5B3C}" destId="{4B334459-0093-4965-924A-FB72528715B0}" srcOrd="0" destOrd="0" parTransId="{13C4E313-F3F8-4E26-ABE0-5A62A3931E5B}" sibTransId="{AAA0F84B-03D3-4FE1-AED1-7A7B8564101E}"/>
    <dgm:cxn modelId="{6AE429E6-74F0-425D-BBE2-4E987B513D83}" type="presOf" srcId="{819531B4-2F41-4965-A410-45B33B1C5B3C}" destId="{A372597D-E11E-48B1-B9DF-D2487BB53C55}" srcOrd="0" destOrd="0" presId="urn:microsoft.com/office/officeart/2005/8/layout/vList3#1"/>
    <dgm:cxn modelId="{415537D0-CCBB-42F2-845C-C8E73D451622}" type="presOf" srcId="{4B334459-0093-4965-924A-FB72528715B0}" destId="{D9FDC304-229B-4491-A621-6DAC3E1EBB93}" srcOrd="0" destOrd="0" presId="urn:microsoft.com/office/officeart/2005/8/layout/vList3#1"/>
    <dgm:cxn modelId="{8B96C4F3-49A9-460D-81EE-A246A514F0CF}" type="presParOf" srcId="{A372597D-E11E-48B1-B9DF-D2487BB53C55}" destId="{AC91E320-7F1C-4E2F-BD49-21B62552DE32}" srcOrd="0" destOrd="0" presId="urn:microsoft.com/office/officeart/2005/8/layout/vList3#1"/>
    <dgm:cxn modelId="{809F6581-23F9-4BC7-AD8B-1A4A54D7E0A1}" type="presParOf" srcId="{AC91E320-7F1C-4E2F-BD49-21B62552DE32}" destId="{0B9F54E4-7BAC-4EC9-AAFF-139D29787CB4}" srcOrd="0" destOrd="0" presId="urn:microsoft.com/office/officeart/2005/8/layout/vList3#1"/>
    <dgm:cxn modelId="{95BF0A01-1109-4DE2-9425-E1A5AC4FAFF6}" type="presParOf" srcId="{AC91E320-7F1C-4E2F-BD49-21B62552DE32}" destId="{D9FDC304-229B-4491-A621-6DAC3E1EBB9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531B4-2F41-4965-A410-45B33B1C5B3C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29D2069E-B6F1-405E-A40C-91E3C7C27F2C}">
      <dgm:prSet phldrT="[Texto]" custT="1"/>
      <dgm:spPr>
        <a:solidFill>
          <a:srgbClr val="D04E0A"/>
        </a:solidFill>
      </dgm:spPr>
      <dgm:t>
        <a:bodyPr/>
        <a:lstStyle/>
        <a:p>
          <a:pPr algn="l"/>
          <a:r>
            <a:rPr lang="pt-BR" sz="24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MEDIO/LARGO PLAZO</a:t>
          </a:r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pPr algn="l"/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</a:t>
          </a:r>
          <a:r>
            <a:rPr lang="pt-BR" sz="24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Infraestructura</a:t>
          </a:r>
          <a:endParaRPr lang="pt-BR" sz="24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/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Logística</a:t>
          </a:r>
        </a:p>
        <a:p>
          <a:pPr algn="l"/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</a:t>
          </a:r>
          <a:r>
            <a:rPr lang="pt-BR" sz="24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Energía</a:t>
          </a:r>
          <a:endParaRPr lang="pt-BR" sz="24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algn="l"/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. Petróleo (</a:t>
          </a:r>
          <a:r>
            <a:rPr lang="pt-BR" sz="240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Pre-sal</a:t>
          </a:r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</a:p>
      </dgm:t>
    </dgm:pt>
    <dgm:pt modelId="{0D1872D2-18ED-450C-95C0-16C7DD9942A3}" type="parTrans" cxnId="{EC2201F2-E3C3-43C0-A470-314ED83BE2D7}">
      <dgm:prSet/>
      <dgm:spPr/>
      <dgm:t>
        <a:bodyPr/>
        <a:lstStyle/>
        <a:p>
          <a:pPr algn="l"/>
          <a:endParaRPr lang="pt-BR" sz="2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CD224C-808F-4DC9-A076-4149A20F17D0}" type="sibTrans" cxnId="{EC2201F2-E3C3-43C0-A470-314ED83BE2D7}">
      <dgm:prSet/>
      <dgm:spPr/>
      <dgm:t>
        <a:bodyPr/>
        <a:lstStyle/>
        <a:p>
          <a:pPr algn="l"/>
          <a:endParaRPr lang="pt-BR" sz="24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72597D-E11E-48B1-B9DF-D2487BB53C55}" type="pres">
      <dgm:prSet presAssocID="{819531B4-2F41-4965-A410-45B33B1C5B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F5DBE2-3B1E-4A1B-A865-8BD656416370}" type="pres">
      <dgm:prSet presAssocID="{29D2069E-B6F1-405E-A40C-91E3C7C27F2C}" presName="composite" presStyleCnt="0"/>
      <dgm:spPr/>
    </dgm:pt>
    <dgm:pt modelId="{D8E7FE3B-1FDD-484D-92BD-04E2D5D99298}" type="pres">
      <dgm:prSet presAssocID="{29D2069E-B6F1-405E-A40C-91E3C7C27F2C}" presName="imgShp" presStyleLbl="fgImgPlace1" presStyleIdx="0" presStyleCnt="1" custLinFactNeighborY="109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PT"/>
        </a:p>
      </dgm:t>
    </dgm:pt>
    <dgm:pt modelId="{729157C1-4087-432E-9AFD-867C6A394CEB}" type="pres">
      <dgm:prSet presAssocID="{29D2069E-B6F1-405E-A40C-91E3C7C27F2C}" presName="txShp" presStyleLbl="node1" presStyleIdx="0" presStyleCnt="1" custScaleX="113550" custLinFactNeighborY="86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E91296-2437-46C1-A67C-A0E410667199}" type="presOf" srcId="{29D2069E-B6F1-405E-A40C-91E3C7C27F2C}" destId="{729157C1-4087-432E-9AFD-867C6A394CEB}" srcOrd="0" destOrd="0" presId="urn:microsoft.com/office/officeart/2005/8/layout/vList3#1"/>
    <dgm:cxn modelId="{EC2201F2-E3C3-43C0-A470-314ED83BE2D7}" srcId="{819531B4-2F41-4965-A410-45B33B1C5B3C}" destId="{29D2069E-B6F1-405E-A40C-91E3C7C27F2C}" srcOrd="0" destOrd="0" parTransId="{0D1872D2-18ED-450C-95C0-16C7DD9942A3}" sibTransId="{8BCD224C-808F-4DC9-A076-4149A20F17D0}"/>
    <dgm:cxn modelId="{4ADEB6D0-850F-4483-B765-2411606A5077}" type="presOf" srcId="{819531B4-2F41-4965-A410-45B33B1C5B3C}" destId="{A372597D-E11E-48B1-B9DF-D2487BB53C55}" srcOrd="0" destOrd="0" presId="urn:microsoft.com/office/officeart/2005/8/layout/vList3#1"/>
    <dgm:cxn modelId="{432E1356-7AC0-498B-BE87-6D67127CE78C}" type="presParOf" srcId="{A372597D-E11E-48B1-B9DF-D2487BB53C55}" destId="{0AF5DBE2-3B1E-4A1B-A865-8BD656416370}" srcOrd="0" destOrd="0" presId="urn:microsoft.com/office/officeart/2005/8/layout/vList3#1"/>
    <dgm:cxn modelId="{7E360655-21F4-451D-8ECA-41830261EC3E}" type="presParOf" srcId="{0AF5DBE2-3B1E-4A1B-A865-8BD656416370}" destId="{D8E7FE3B-1FDD-484D-92BD-04E2D5D99298}" srcOrd="0" destOrd="0" presId="urn:microsoft.com/office/officeart/2005/8/layout/vList3#1"/>
    <dgm:cxn modelId="{0F4D2476-6D23-47FA-8264-21B00113540C}" type="presParOf" srcId="{0AF5DBE2-3B1E-4A1B-A865-8BD656416370}" destId="{729157C1-4087-432E-9AFD-867C6A394CE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96F49-2925-B04B-84B6-1217C822810F}" type="datetimeFigureOut">
              <a:rPr lang="en-US" smtClean="0"/>
              <a:pPr/>
              <a:t>12/4/2013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B7322-6F02-D34B-A33C-C46BD514450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2602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8EFB4-0BCC-4DAA-8905-6657382B9153}" type="datetimeFigureOut">
              <a:rPr lang="pt-BR" smtClean="0"/>
              <a:pPr/>
              <a:t>04/12/2013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A28EB-DF3C-4A11-99B2-2F08046E48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7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28EB-DF3C-4A11-99B2-2F08046E48E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012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1E15FF64-C9C3-4BE9-9B24-3FAA56755062}" type="slidenum">
              <a:rPr lang="pt-BR">
                <a:latin typeface="Times New Roman" pitchFamily="18" charset="0"/>
              </a:rPr>
              <a:pPr algn="r" defTabSz="931863"/>
              <a:t>10</a:t>
            </a:fld>
            <a:endParaRPr 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5996" y="8685878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44" tIns="44572" rIns="89144" bIns="44572" anchor="b"/>
          <a:lstStyle/>
          <a:p>
            <a:pPr algn="r" defTabSz="890976"/>
            <a:fld id="{893E46A6-E5F2-4386-8025-56FE9EF2C665}" type="slidenum">
              <a:rPr lang="pt-BR" sz="1100">
                <a:latin typeface="Times New Roman" pitchFamily="18" charset="0"/>
              </a:rPr>
              <a:pPr algn="r" defTabSz="890976"/>
              <a:t>11</a:t>
            </a:fld>
            <a:endParaRPr lang="pt-BR" sz="1100" dirty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4537" cy="34163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996" y="8685878"/>
            <a:ext cx="2972005" cy="45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01" tIns="46552" rIns="93101" bIns="46552" anchor="b"/>
          <a:lstStyle/>
          <a:p>
            <a:pPr algn="r" eaLnBrk="0" hangingPunct="0">
              <a:spcBef>
                <a:spcPct val="50000"/>
              </a:spcBef>
            </a:pPr>
            <a:fld id="{48C326D6-6808-4FB4-859E-51CD6D40BD93}" type="slidenum">
              <a:rPr lang="pt-BR" b="1"/>
              <a:pPr algn="r" eaLnBrk="0" hangingPunct="0">
                <a:spcBef>
                  <a:spcPct val="50000"/>
                </a:spcBef>
              </a:pPr>
              <a:t>12</a:t>
            </a:fld>
            <a:endParaRPr lang="pt-BR" b="1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52950" cy="34147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341522"/>
            <a:ext cx="5030018" cy="4116006"/>
          </a:xfrm>
          <a:noFill/>
          <a:ln/>
        </p:spPr>
        <p:txBody>
          <a:bodyPr lIns="93101" tIns="46552" rIns="93101" bIns="46552"/>
          <a:lstStyle/>
          <a:p>
            <a:pPr defTabSz="892842" eaLnBrk="1" hangingPunct="1"/>
            <a:endParaRPr lang="pt-PT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7" name="Rectangle 7"/>
          <p:cNvSpPr txBox="1">
            <a:spLocks noGrp="1" noChangeArrowheads="1"/>
          </p:cNvSpPr>
          <p:nvPr/>
        </p:nvSpPr>
        <p:spPr bwMode="auto">
          <a:xfrm>
            <a:off x="3885275" y="8685609"/>
            <a:ext cx="2972725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0" tIns="45745" rIns="91490" bIns="45745" anchor="b"/>
          <a:lstStyle/>
          <a:p>
            <a:pPr algn="r"/>
            <a:fld id="{882BA1C5-715C-4213-9F03-08D9489243D0}" type="slidenum">
              <a:rPr lang="pt-BR" sz="1100">
                <a:latin typeface="Times New Roman" pitchFamily="18" charset="0"/>
              </a:rPr>
              <a:pPr algn="r"/>
              <a:t>13</a:t>
            </a:fld>
            <a:endParaRPr lang="pt-BR" sz="1100">
              <a:latin typeface="Times New Roman" pitchFamily="18" charset="0"/>
            </a:endParaRPr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8975"/>
            <a:ext cx="4573587" cy="3429000"/>
          </a:xfrm>
          <a:ln/>
        </p:spPr>
      </p:sp>
      <p:sp>
        <p:nvSpPr>
          <p:cNvPr id="79769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1"/>
            <a:ext cx="5031267" cy="4113609"/>
          </a:xfrm>
          <a:noFill/>
          <a:ln/>
        </p:spPr>
        <p:txBody>
          <a:bodyPr wrap="none" lIns="89793" tIns="44896" rIns="89793" bIns="4489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979F01BE-0E76-424B-BCA5-4A95A214D32A}" type="slidenum">
              <a:rPr lang="pt-BR">
                <a:latin typeface="Times New Roman" pitchFamily="18" charset="0"/>
              </a:rPr>
              <a:pPr algn="r" defTabSz="931863"/>
              <a:t>15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508" y="4343839"/>
            <a:ext cx="5028986" cy="4114215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C5D9A3DF-A0AE-4659-8E71-B6706EFDD678}" type="slidenum">
              <a:rPr lang="pt-BR">
                <a:latin typeface="Times New Roman" pitchFamily="18" charset="0"/>
              </a:rPr>
              <a:pPr algn="r" defTabSz="931863"/>
              <a:t>16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5" name="Rectangle 7"/>
          <p:cNvSpPr txBox="1">
            <a:spLocks noGrp="1" noChangeArrowheads="1"/>
          </p:cNvSpPr>
          <p:nvPr/>
        </p:nvSpPr>
        <p:spPr bwMode="auto">
          <a:xfrm>
            <a:off x="3885275" y="8685609"/>
            <a:ext cx="2972725" cy="45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90" tIns="45745" rIns="91490" bIns="45745" anchor="b"/>
          <a:lstStyle/>
          <a:p>
            <a:pPr algn="r"/>
            <a:fld id="{44EDFDBA-B548-49CD-A772-33AF32EA66BC}" type="slidenum">
              <a:rPr lang="pt-BR" sz="1100">
                <a:latin typeface="Times New Roman" pitchFamily="18" charset="0"/>
              </a:rPr>
              <a:pPr algn="r"/>
              <a:t>17</a:t>
            </a:fld>
            <a:endParaRPr lang="pt-BR" sz="1100">
              <a:latin typeface="Times New Roman" pitchFamily="18" charset="0"/>
            </a:endParaRPr>
          </a:p>
        </p:txBody>
      </p:sp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3738"/>
            <a:ext cx="4554538" cy="3414712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5453" y="8684753"/>
            <a:ext cx="2970946" cy="456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2" tIns="46797" rIns="89992" bIns="46797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4013" algn="l"/>
              </a:tabLst>
            </a:pPr>
            <a:fld id="{169C21E4-8F63-4975-B983-F521AFC6F578}" type="slidenum">
              <a:rPr lang="pt-BR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4013" algn="l"/>
                </a:tabLst>
              </a:pPr>
              <a:t>18</a:t>
            </a:fld>
            <a:endParaRPr lang="pt-BR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2" tIns="46797" rIns="89992" bIns="46797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399213" algn="l"/>
                <a:tab pos="7313613" algn="l"/>
                <a:tab pos="8229600" algn="l"/>
                <a:tab pos="9144000" algn="l"/>
                <a:tab pos="10058400" algn="l"/>
              </a:tabLst>
            </a:pPr>
            <a:fld id="{A96EC0AA-2F66-4986-B65F-3D7347249B40}" type="slidenum">
              <a:rPr lang="pt-BR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399213" algn="l"/>
                  <a:tab pos="7313613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pt-BR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925719" y="685947"/>
            <a:ext cx="5008166" cy="34282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180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0" y="4342376"/>
            <a:ext cx="5488643" cy="4117140"/>
          </a:xfrm>
          <a:noFill/>
          <a:ln/>
        </p:spPr>
        <p:txBody>
          <a:bodyPr wrap="none" lIns="89992" tIns="46797" rIns="89992" bIns="46797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1"/>
            <a:ext cx="5031267" cy="4113609"/>
          </a:xfrm>
          <a:noFill/>
          <a:ln/>
        </p:spPr>
        <p:txBody>
          <a:bodyPr wrap="none" lIns="89793" tIns="44896" rIns="89793" bIns="4489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5775"/>
            <a:ext cx="5031552" cy="4113169"/>
          </a:xfrm>
          <a:noFill/>
          <a:ln/>
        </p:spPr>
        <p:txBody>
          <a:bodyPr wrap="none" lIns="91432" tIns="45716" rIns="91432" bIns="4571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CD3A9CFC-3634-4185-B2E3-9352B9E98C14}" type="slidenum">
              <a:rPr lang="pt-BR">
                <a:latin typeface="Times New Roman" pitchFamily="18" charset="0"/>
              </a:rPr>
              <a:pPr algn="r" defTabSz="931863"/>
              <a:t>24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72000" cy="34290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6"/>
            <a:ext cx="5028986" cy="4117140"/>
          </a:xfrm>
          <a:noFill/>
          <a:ln/>
        </p:spPr>
        <p:txBody>
          <a:bodyPr lIns="91527" tIns="45762" rIns="91527" bIns="45762"/>
          <a:lstStyle/>
          <a:p>
            <a:pPr algn="just" eaLnBrk="1" hangingPunct="1">
              <a:spcAft>
                <a:spcPts val="600"/>
              </a:spcAft>
            </a:pPr>
            <a:r>
              <a:rPr lang="pt-BR" smtClean="0"/>
              <a:t>	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7FBBDB55-3342-4067-901F-EF75E84B93E8}" type="slidenum">
              <a:rPr lang="pt-BR">
                <a:latin typeface="Times New Roman" pitchFamily="18" charset="0"/>
              </a:rPr>
              <a:pPr algn="r" defTabSz="931863"/>
              <a:t>28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6125" cy="34178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5302"/>
            <a:ext cx="5028986" cy="4111289"/>
          </a:xfrm>
          <a:noFill/>
          <a:ln/>
        </p:spPr>
        <p:txBody>
          <a:bodyPr lIns="91392" tIns="45697" rIns="91392" bIns="4569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DBDFA82B-38F0-465F-BE7E-D3BF3A8FE86C}" type="slidenum">
              <a:rPr lang="pt-BR">
                <a:latin typeface="Times New Roman" pitchFamily="18" charset="0"/>
              </a:rPr>
              <a:pPr algn="r" defTabSz="931863"/>
              <a:t>30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CF085-4ECC-45A1-AB98-7E5351DB3032}" type="slidenum">
              <a:rPr lang="pt-BR"/>
              <a:pPr/>
              <a:t>32</a:t>
            </a:fld>
            <a:endParaRPr lang="pt-BR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03263"/>
            <a:ext cx="4586288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196" y="4351452"/>
            <a:ext cx="4996280" cy="41415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202" tIns="43601" rIns="87202" bIns="43601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 eaLnBrk="0" hangingPunct="0"/>
            <a:fld id="{2F5E0FA0-B10A-4588-8AA2-C5F92078CA9D}" type="slidenum">
              <a:rPr lang="pt-BR" sz="2000">
                <a:latin typeface="Times New Roman" pitchFamily="18" charset="0"/>
              </a:rPr>
              <a:pPr algn="r" defTabSz="931863" eaLnBrk="0" hangingPunct="0"/>
              <a:t>33</a:t>
            </a:fld>
            <a:endParaRPr lang="pt-BR" sz="20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CF085-4ECC-45A1-AB98-7E5351DB3032}" type="slidenum">
              <a:rPr lang="pt-BR"/>
              <a:pPr/>
              <a:t>34</a:t>
            </a:fld>
            <a:endParaRPr lang="pt-BR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03263"/>
            <a:ext cx="4586288" cy="34385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196" y="4351452"/>
            <a:ext cx="4996280" cy="41415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202" tIns="43601" rIns="87202" bIns="43601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CCE70EAB-4E36-4A08-B434-33E2C70E39E5}" type="slidenum">
              <a:rPr lang="pt-BR">
                <a:latin typeface="Times New Roman" pitchFamily="18" charset="0"/>
              </a:rPr>
              <a:pPr algn="r" defTabSz="931863"/>
              <a:t>37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568825" cy="342582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88" y="4348758"/>
            <a:ext cx="5049225" cy="40957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92" tIns="46338" rIns="92692" bIns="46338"/>
          <a:lstStyle/>
          <a:p>
            <a:pPr defTabSz="91440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CCE70EAB-4E36-4A08-B434-33E2C70E39E5}" type="slidenum">
              <a:rPr lang="pt-BR">
                <a:latin typeface="Times New Roman" pitchFamily="18" charset="0"/>
              </a:rPr>
              <a:pPr algn="r" defTabSz="931863"/>
              <a:t>40</a:t>
            </a:fld>
            <a:endParaRPr lang="pt-BR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1"/>
            <a:ext cx="5031267" cy="4113609"/>
          </a:xfrm>
          <a:noFill/>
          <a:ln/>
        </p:spPr>
        <p:txBody>
          <a:bodyPr wrap="none" lIns="89793" tIns="44896" rIns="89793" bIns="4489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1"/>
            <a:ext cx="5031267" cy="4113609"/>
          </a:xfrm>
          <a:noFill/>
          <a:ln/>
        </p:spPr>
        <p:txBody>
          <a:bodyPr wrap="none" lIns="89793" tIns="44896" rIns="89793" bIns="4489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7"/>
          <p:cNvSpPr txBox="1">
            <a:spLocks noGrp="1" noChangeArrowheads="1"/>
          </p:cNvSpPr>
          <p:nvPr/>
        </p:nvSpPr>
        <p:spPr bwMode="auto">
          <a:xfrm>
            <a:off x="3886908" y="8684121"/>
            <a:ext cx="2971092" cy="458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89" tIns="45745" rIns="91489" bIns="45745" anchor="b"/>
          <a:lstStyle/>
          <a:p>
            <a:pPr algn="r" defTabSz="441325">
              <a:lnSpc>
                <a:spcPct val="95000"/>
              </a:lnSpc>
              <a:buClr>
                <a:srgbClr val="000000"/>
              </a:buClr>
              <a:buSzPct val="100000"/>
              <a:tabLst>
                <a:tab pos="0" algn="l"/>
                <a:tab pos="900113" algn="l"/>
                <a:tab pos="1800225" algn="l"/>
                <a:tab pos="2701925" algn="l"/>
                <a:tab pos="3602038" algn="l"/>
                <a:tab pos="4502150" algn="l"/>
                <a:tab pos="5403850" algn="l"/>
                <a:tab pos="6303963" algn="l"/>
                <a:tab pos="7204075" algn="l"/>
                <a:tab pos="8105775" algn="l"/>
                <a:tab pos="9005888" algn="l"/>
                <a:tab pos="9906000" algn="l"/>
              </a:tabLst>
            </a:pPr>
            <a:fld id="{1DD7F853-C2F2-4EBA-B942-AE2410890361}" type="slidenum">
              <a:rPr lang="pt-BR" sz="1100">
                <a:solidFill>
                  <a:srgbClr val="000000"/>
                </a:solidFill>
                <a:latin typeface="Times New Roman" pitchFamily="18" charset="0"/>
                <a:ea typeface="MS Gothic"/>
                <a:cs typeface="MS Gothic"/>
              </a:rPr>
              <a:pPr algn="r" defTabSz="441325">
                <a:lnSpc>
                  <a:spcPct val="95000"/>
                </a:lnSpc>
                <a:buClr>
                  <a:srgbClr val="000000"/>
                </a:buClr>
                <a:buSzPct val="100000"/>
                <a:tabLst>
                  <a:tab pos="0" algn="l"/>
                  <a:tab pos="900113" algn="l"/>
                  <a:tab pos="1800225" algn="l"/>
                  <a:tab pos="2701925" algn="l"/>
                  <a:tab pos="3602038" algn="l"/>
                  <a:tab pos="4502150" algn="l"/>
                  <a:tab pos="5403850" algn="l"/>
                  <a:tab pos="6303963" algn="l"/>
                  <a:tab pos="7204075" algn="l"/>
                  <a:tab pos="8105775" algn="l"/>
                  <a:tab pos="9005888" algn="l"/>
                  <a:tab pos="9906000" algn="l"/>
                </a:tabLst>
              </a:pPr>
              <a:t>4</a:t>
            </a:fld>
            <a:endParaRPr lang="pt-BR" sz="1100">
              <a:solidFill>
                <a:srgbClr val="000000"/>
              </a:solidFill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5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2"/>
            <a:ext cx="5031267" cy="4112122"/>
          </a:xfrm>
          <a:noFill/>
          <a:ln/>
        </p:spPr>
        <p:txBody>
          <a:bodyPr wrap="none" lIns="90071" tIns="45036" rIns="90071" bIns="4503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D7549-C04D-495D-91E2-BFAEFADEE49A}" type="slidenum">
              <a:rPr lang="pt-BR" smtClean="0">
                <a:cs typeface="Arial" charset="0"/>
              </a:rPr>
              <a:pPr/>
              <a:t>5</a:t>
            </a:fld>
            <a:endParaRPr lang="pt-BR" smtClean="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5175" cy="34305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5776"/>
            <a:ext cx="5031552" cy="4111751"/>
          </a:xfrm>
          <a:noFill/>
          <a:ln/>
        </p:spPr>
        <p:txBody>
          <a:bodyPr wrap="none" lIns="87737" tIns="43868" rIns="87737" bIns="43868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5781"/>
            <a:ext cx="5031267" cy="4113609"/>
          </a:xfrm>
          <a:noFill/>
          <a:ln/>
        </p:spPr>
        <p:txBody>
          <a:bodyPr wrap="none" lIns="89793" tIns="44896" rIns="89793" bIns="44896" anchor="ctr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E30F0FDE-282E-4BBB-A889-29FC5827716C}" type="slidenum">
              <a:rPr lang="pt-BR" sz="1600">
                <a:latin typeface="Times New Roman" pitchFamily="18" charset="0"/>
              </a:rPr>
              <a:pPr algn="r" defTabSz="931863"/>
              <a:t>9</a:t>
            </a:fld>
            <a:endParaRPr lang="pt-BR" sz="1600">
              <a:latin typeface="Times New Roman" pitchFamily="18" charset="0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5453" y="8686216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1" tIns="46581" rIns="93161" bIns="46581" anchor="b"/>
          <a:lstStyle/>
          <a:p>
            <a:pPr algn="r" defTabSz="931863"/>
            <a:fld id="{1AFAC80A-BB20-4728-8238-BA82B83C4E62}" type="slidenum">
              <a:rPr lang="pt-BR" sz="2800">
                <a:latin typeface="Times New Roman" pitchFamily="18" charset="0"/>
              </a:rPr>
              <a:pPr algn="r" defTabSz="931863"/>
              <a:t>9</a:t>
            </a:fld>
            <a:endParaRPr lang="pt-BR" sz="2800">
              <a:latin typeface="Times New Roman" pitchFamily="18" charset="0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92150"/>
            <a:ext cx="4556125" cy="3416300"/>
          </a:xfrm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2377"/>
            <a:ext cx="5028986" cy="4115678"/>
          </a:xfrm>
          <a:noFill/>
          <a:ln/>
        </p:spPr>
        <p:txBody>
          <a:bodyPr lIns="93161" tIns="46581" rIns="93161" bIns="46581"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1571604" y="980728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 userDrawn="1"/>
        </p:nvCxnSpPr>
        <p:spPr>
          <a:xfrm>
            <a:off x="1571604" y="980728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5344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689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 userDrawn="1"/>
        </p:nvCxnSpPr>
        <p:spPr>
          <a:xfrm>
            <a:off x="1571604" y="571480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823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1571604" y="571480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610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1571604" y="571480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852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ackground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2855" y="24"/>
            <a:ext cx="9186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 userDrawn="1"/>
        </p:nvSpPr>
        <p:spPr>
          <a:xfrm>
            <a:off x="380971" y="1354745"/>
            <a:ext cx="8477309" cy="508162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376208" y="452416"/>
            <a:ext cx="8477309" cy="71438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aphicFrame>
        <p:nvGraphicFramePr>
          <p:cNvPr id="10" name="Gráfico 9"/>
          <p:cNvGraphicFramePr/>
          <p:nvPr userDrawn="1"/>
        </p:nvGraphicFramePr>
        <p:xfrm>
          <a:off x="434946" y="523854"/>
          <a:ext cx="8358246" cy="5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59600" y="6526234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1D407A-E6E1-439F-BCA8-AE19A58D866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70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32" y="0"/>
            <a:ext cx="571504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34" descr="00bb.png"/>
          <p:cNvPicPr>
            <a:picLocks noChangeAspect="1"/>
          </p:cNvPicPr>
          <p:nvPr/>
        </p:nvPicPr>
        <p:blipFill>
          <a:blip r:embed="rId10" cstate="print">
            <a:grayscl/>
          </a:blip>
          <a:srcRect/>
          <a:stretch>
            <a:fillRect/>
          </a:stretch>
        </p:blipFill>
        <p:spPr bwMode="auto">
          <a:xfrm>
            <a:off x="-32" y="142852"/>
            <a:ext cx="68112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 rot="16200000">
            <a:off x="-800300" y="496017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b="1" dirty="0" err="1" smtClean="0">
                <a:solidFill>
                  <a:schemeClr val="bg1"/>
                </a:solidFill>
              </a:rPr>
              <a:t>Diciembre</a:t>
            </a:r>
            <a:r>
              <a:rPr lang="pt-BR" sz="1600" b="1" dirty="0" smtClean="0">
                <a:solidFill>
                  <a:schemeClr val="bg1"/>
                </a:solidFill>
              </a:rPr>
              <a:t>/2013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08" y="6524649"/>
            <a:ext cx="2133600" cy="333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...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mailto:..." TargetMode="Externa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80" y="-24"/>
            <a:ext cx="9144032" cy="6858000"/>
          </a:xfrm>
          <a:prstGeom prst="rect">
            <a:avLst/>
          </a:prstGeom>
        </p:spPr>
      </p:pic>
      <p:pic>
        <p:nvPicPr>
          <p:cNvPr id="9" name="Picture 10" descr="C:\Users\producao3.OFICINA36\Desktop\b9b\4-im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61719"/>
          <a:stretch>
            <a:fillRect/>
          </a:stretch>
        </p:blipFill>
        <p:spPr bwMode="auto">
          <a:xfrm>
            <a:off x="-32" y="-1428784"/>
            <a:ext cx="4500594" cy="883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ço Reservado para Número de Slide 9"/>
          <p:cNvSpPr>
            <a:spLocks noGrp="1"/>
          </p:cNvSpPr>
          <p:nvPr>
            <p:ph type="sldNum" sz="quarter" idx="10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1</a:t>
            </a:fld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5301671"/>
            <a:ext cx="5976664" cy="93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Banco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do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Brasil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S.A.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E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Directoría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de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Estrategia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y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Organización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Gerencia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de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Asesoramiento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>Económico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pt-P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 Box 370"/>
          <p:cNvSpPr txBox="1">
            <a:spLocks noChangeArrowheads="1"/>
          </p:cNvSpPr>
          <p:nvPr/>
        </p:nvSpPr>
        <p:spPr bwMode="auto">
          <a:xfrm>
            <a:off x="2411760" y="1988840"/>
            <a:ext cx="65527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3366"/>
                </a:solidFill>
              </a:rPr>
              <a:t>LA ECONOMÍA BRASILEÑA Y SU REPERCUSIÓN MUNDIAL</a:t>
            </a:r>
            <a:endParaRPr lang="es-ES" sz="4800" b="1" dirty="0" smtClean="0">
              <a:solidFill>
                <a:srgbClr val="003366"/>
              </a:solidFill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492001" y="6440760"/>
            <a:ext cx="8472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pt-BR" sz="1400" b="1" dirty="0" smtClean="0">
                <a:solidFill>
                  <a:srgbClr val="003868"/>
                </a:solidFill>
              </a:rPr>
              <a:t>Barcelona, </a:t>
            </a:r>
            <a:r>
              <a:rPr lang="pt-BR" sz="1400" b="1" dirty="0" err="1" smtClean="0">
                <a:solidFill>
                  <a:srgbClr val="003868"/>
                </a:solidFill>
              </a:rPr>
              <a:t>España</a:t>
            </a:r>
            <a:r>
              <a:rPr lang="pt-BR" sz="1400" b="1" dirty="0" smtClean="0">
                <a:solidFill>
                  <a:srgbClr val="003868"/>
                </a:solidFill>
              </a:rPr>
              <a:t> – 10 de D</a:t>
            </a:r>
            <a:r>
              <a:rPr lang="es-ES" sz="1400" b="1" dirty="0" err="1" smtClean="0">
                <a:solidFill>
                  <a:srgbClr val="003868"/>
                </a:solidFill>
              </a:rPr>
              <a:t>iciembre</a:t>
            </a:r>
            <a:r>
              <a:rPr lang="es-ES" sz="1400" b="1" dirty="0" smtClean="0">
                <a:solidFill>
                  <a:srgbClr val="003868"/>
                </a:solidFill>
              </a:rPr>
              <a:t> </a:t>
            </a:r>
            <a:r>
              <a:rPr lang="pt-BR" sz="1400" b="1" dirty="0" smtClean="0">
                <a:solidFill>
                  <a:srgbClr val="003868"/>
                </a:solidFill>
              </a:rPr>
              <a:t>de 2013</a:t>
            </a:r>
            <a:endParaRPr lang="pt-BR" sz="1400" b="1" dirty="0">
              <a:solidFill>
                <a:srgbClr val="00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7"/>
          <p:cNvSpPr>
            <a:spLocks noChangeArrowheads="1"/>
          </p:cNvSpPr>
          <p:nvPr/>
        </p:nvSpPr>
        <p:spPr bwMode="auto">
          <a:xfrm>
            <a:off x="955104" y="84072"/>
            <a:ext cx="8153400" cy="937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Reservas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Internacionales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3200" dirty="0">
                <a:solidFill>
                  <a:srgbClr val="003366"/>
                </a:solidFill>
              </a:rPr>
              <a:t>(</a:t>
            </a:r>
            <a:r>
              <a:rPr lang="en-US" sz="3200" dirty="0">
                <a:solidFill>
                  <a:schemeClr val="tx2"/>
                </a:solidFill>
              </a:rPr>
              <a:t>US$ </a:t>
            </a:r>
            <a:r>
              <a:rPr lang="en-US" sz="3200" dirty="0" smtClean="0">
                <a:solidFill>
                  <a:schemeClr val="tx2"/>
                </a:solidFill>
              </a:rPr>
              <a:t>mil </a:t>
            </a:r>
            <a:r>
              <a:rPr lang="en-US" sz="3200" dirty="0" err="1" smtClean="0">
                <a:solidFill>
                  <a:schemeClr val="tx2"/>
                </a:solidFill>
              </a:rPr>
              <a:t>millones</a:t>
            </a:r>
            <a:r>
              <a:rPr lang="en-US" sz="3200" dirty="0" smtClean="0">
                <a:solidFill>
                  <a:srgbClr val="003366"/>
                </a:solidFill>
              </a:rPr>
              <a:t>)</a:t>
            </a:r>
            <a:endParaRPr lang="en-US" sz="3200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4" y="1772816"/>
            <a:ext cx="7940696" cy="49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49081" y="2172169"/>
            <a:ext cx="120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25/11/2013</a:t>
            </a:r>
            <a:endParaRPr lang="pt-BR" sz="14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>
            <a:off x="6516216" y="2498412"/>
            <a:ext cx="187220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aixa para cima 6"/>
          <p:cNvSpPr/>
          <p:nvPr/>
        </p:nvSpPr>
        <p:spPr>
          <a:xfrm>
            <a:off x="1331640" y="1052736"/>
            <a:ext cx="7128792" cy="792088"/>
          </a:xfrm>
          <a:prstGeom prst="ribbon2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La reducción de la vulnerabilidad externa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76263" y="44624"/>
            <a:ext cx="8532812" cy="8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2800" dirty="0">
                <a:solidFill>
                  <a:srgbClr val="003366"/>
                </a:solidFill>
              </a:rPr>
              <a:t>  </a:t>
            </a: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Deuda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</a:t>
            </a:r>
            <a:r>
              <a:rPr lang="pt-B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ú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blica 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bruta y neta</a:t>
            </a:r>
          </a:p>
          <a:p>
            <a:pPr algn="r">
              <a:lnSpc>
                <a:spcPct val="80000"/>
              </a:lnSpc>
            </a:pPr>
            <a:r>
              <a:rPr lang="pt-BR" sz="3200" dirty="0" smtClean="0">
                <a:solidFill>
                  <a:srgbClr val="003366"/>
                </a:solidFill>
              </a:rPr>
              <a:t>(</a:t>
            </a:r>
            <a:r>
              <a:rPr lang="pt-BR" sz="3200" dirty="0" err="1" smtClean="0">
                <a:solidFill>
                  <a:srgbClr val="003366"/>
                </a:solidFill>
              </a:rPr>
              <a:t>En</a:t>
            </a:r>
            <a:r>
              <a:rPr lang="pt-BR" sz="3200" dirty="0" smtClean="0">
                <a:solidFill>
                  <a:srgbClr val="003366"/>
                </a:solidFill>
              </a:rPr>
              <a:t> </a:t>
            </a:r>
            <a:r>
              <a:rPr lang="pt-BR" sz="3200" dirty="0" err="1" smtClean="0">
                <a:solidFill>
                  <a:srgbClr val="003366"/>
                </a:solidFill>
              </a:rPr>
              <a:t>porcentaje</a:t>
            </a:r>
            <a:r>
              <a:rPr lang="pt-BR" sz="3200" dirty="0" smtClean="0">
                <a:solidFill>
                  <a:srgbClr val="003366"/>
                </a:solidFill>
              </a:rPr>
              <a:t> </a:t>
            </a:r>
            <a:r>
              <a:rPr lang="pt-BR" sz="3200" dirty="0" err="1" smtClean="0">
                <a:solidFill>
                  <a:srgbClr val="003366"/>
                </a:solidFill>
              </a:rPr>
              <a:t>del</a:t>
            </a:r>
            <a:r>
              <a:rPr lang="pt-BR" sz="3200" dirty="0" smtClean="0">
                <a:solidFill>
                  <a:srgbClr val="003366"/>
                </a:solidFill>
              </a:rPr>
              <a:t> PIB)</a:t>
            </a:r>
            <a:endParaRPr lang="pt-BR" sz="3200" dirty="0">
              <a:solidFill>
                <a:srgbClr val="003366"/>
              </a:solidFill>
            </a:endParaRPr>
          </a:p>
        </p:txBody>
      </p:sp>
      <p:sp>
        <p:nvSpPr>
          <p:cNvPr id="4" name="Faixa para cima 3"/>
          <p:cNvSpPr/>
          <p:nvPr/>
        </p:nvSpPr>
        <p:spPr>
          <a:xfrm>
            <a:off x="1403648" y="1057866"/>
            <a:ext cx="6954566" cy="714950"/>
          </a:xfrm>
          <a:prstGeom prst="ribbon2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 smtClean="0">
                <a:solidFill>
                  <a:schemeClr val="bg1"/>
                </a:solidFill>
              </a:rPr>
              <a:t>Reducción</a:t>
            </a:r>
            <a:r>
              <a:rPr lang="pt-BR" sz="2000" dirty="0" smtClean="0">
                <a:solidFill>
                  <a:schemeClr val="bg1"/>
                </a:solidFill>
              </a:rPr>
              <a:t> de </a:t>
            </a:r>
            <a:r>
              <a:rPr lang="pt-BR" sz="2000" dirty="0" err="1" smtClean="0">
                <a:solidFill>
                  <a:schemeClr val="bg1"/>
                </a:solidFill>
              </a:rPr>
              <a:t>la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2000" dirty="0" err="1" smtClean="0">
                <a:solidFill>
                  <a:schemeClr val="bg1"/>
                </a:solidFill>
              </a:rPr>
              <a:t>vulnerabilidad</a:t>
            </a:r>
            <a:r>
              <a:rPr lang="pt-BR" sz="2000" dirty="0" smtClean="0">
                <a:solidFill>
                  <a:schemeClr val="bg1"/>
                </a:solidFill>
              </a:rPr>
              <a:t> fiscal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9381"/>
            <a:ext cx="8208912" cy="47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7" y="1864023"/>
            <a:ext cx="8557193" cy="49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577" y="114656"/>
            <a:ext cx="8352928" cy="8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Inflación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r">
              <a:lnSpc>
                <a:spcPct val="80000"/>
              </a:lnSpc>
            </a:pPr>
            <a:r>
              <a:rPr lang="pt-BR" sz="3200" dirty="0" smtClean="0">
                <a:solidFill>
                  <a:srgbClr val="003366"/>
                </a:solidFill>
              </a:rPr>
              <a:t>Índice de </a:t>
            </a:r>
            <a:r>
              <a:rPr lang="pt-BR" sz="3200" dirty="0" err="1" smtClean="0">
                <a:solidFill>
                  <a:srgbClr val="003366"/>
                </a:solidFill>
              </a:rPr>
              <a:t>Precios</a:t>
            </a:r>
            <a:r>
              <a:rPr lang="pt-BR" sz="3200" dirty="0" smtClean="0">
                <a:solidFill>
                  <a:srgbClr val="003366"/>
                </a:solidFill>
              </a:rPr>
              <a:t> al Consum</a:t>
            </a:r>
            <a:r>
              <a:rPr lang="pt-BR" sz="3200" dirty="0" smtClean="0"/>
              <a:t>o</a:t>
            </a:r>
            <a:r>
              <a:rPr lang="pt-BR" sz="3200" dirty="0" smtClean="0">
                <a:solidFill>
                  <a:srgbClr val="003366"/>
                </a:solidFill>
              </a:rPr>
              <a:t> – IPCA (% anual) </a:t>
            </a:r>
            <a:endParaRPr lang="pt-BR" sz="3200" dirty="0">
              <a:solidFill>
                <a:srgbClr val="003366"/>
              </a:solidFill>
            </a:endParaRPr>
          </a:p>
        </p:txBody>
      </p:sp>
      <p:sp>
        <p:nvSpPr>
          <p:cNvPr id="8" name="Faixa para cima 7"/>
          <p:cNvSpPr/>
          <p:nvPr/>
        </p:nvSpPr>
        <p:spPr>
          <a:xfrm>
            <a:off x="1403648" y="1072116"/>
            <a:ext cx="6954566" cy="772708"/>
          </a:xfrm>
          <a:prstGeom prst="ribbon2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El </a:t>
            </a:r>
            <a:r>
              <a:rPr lang="pt-BR" sz="2000" dirty="0" err="1" smtClean="0"/>
              <a:t>fin</a:t>
            </a:r>
            <a:r>
              <a:rPr lang="pt-BR" sz="2000" dirty="0" smtClean="0"/>
              <a:t> de </a:t>
            </a:r>
            <a:r>
              <a:rPr lang="pt-BR" sz="2000" dirty="0" err="1" smtClean="0"/>
              <a:t>la</a:t>
            </a:r>
            <a:r>
              <a:rPr lang="pt-BR" sz="2000" dirty="0" smtClean="0"/>
              <a:t> </a:t>
            </a:r>
            <a:r>
              <a:rPr lang="pt-BR" sz="2000" dirty="0" err="1" smtClean="0"/>
              <a:t>hiperinflación</a:t>
            </a:r>
            <a:endParaRPr lang="pt-B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4" name="Texto explicativo retangular 3"/>
          <p:cNvSpPr/>
          <p:nvPr/>
        </p:nvSpPr>
        <p:spPr>
          <a:xfrm>
            <a:off x="3995936" y="1988840"/>
            <a:ext cx="3672408" cy="864096"/>
          </a:xfrm>
          <a:prstGeom prst="wedgeRectCallout">
            <a:avLst>
              <a:gd name="adj1" fmla="val -62045"/>
              <a:gd name="adj2" fmla="val 31982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Inflación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período (1984-1994):  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633.118.310.493,4%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o explicativo retangular 5"/>
          <p:cNvSpPr/>
          <p:nvPr/>
        </p:nvSpPr>
        <p:spPr>
          <a:xfrm>
            <a:off x="4283968" y="4581128"/>
            <a:ext cx="3672408" cy="741420"/>
          </a:xfrm>
          <a:prstGeom prst="wedgeRectCallout">
            <a:avLst>
              <a:gd name="adj1" fmla="val 29638"/>
              <a:gd name="adj2" fmla="val -46759"/>
            </a:avLst>
          </a:prstGeom>
          <a:solidFill>
            <a:srgbClr val="B8C143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Inflación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(1985-2013): </a:t>
            </a:r>
          </a:p>
          <a:p>
            <a:pPr algn="ctr"/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269,9%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3" name="Text Box 13"/>
          <p:cNvSpPr txBox="1">
            <a:spLocks noChangeArrowheads="1"/>
          </p:cNvSpPr>
          <p:nvPr/>
        </p:nvSpPr>
        <p:spPr bwMode="auto">
          <a:xfrm>
            <a:off x="539552" y="-315416"/>
            <a:ext cx="8568952" cy="118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endParaRPr lang="pt-BR" sz="3200" dirty="0" smtClean="0">
              <a:solidFill>
                <a:srgbClr val="003366"/>
              </a:solidFill>
            </a:endParaRPr>
          </a:p>
          <a:p>
            <a:pPr algn="r">
              <a:lnSpc>
                <a:spcPct val="80000"/>
              </a:lnSpc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Grado de </a:t>
            </a: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Inversión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r>
              <a:rPr lang="pt-BR" sz="24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</a:t>
            </a:r>
            <a:r>
              <a:rPr lang="pt-BR" sz="24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Investment</a:t>
            </a:r>
            <a:r>
              <a:rPr lang="pt-BR" sz="24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Grade</a:t>
            </a:r>
            <a:r>
              <a:rPr lang="pt-BR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</a:p>
        </p:txBody>
      </p:sp>
      <p:sp>
        <p:nvSpPr>
          <p:cNvPr id="796674" name="Text Box 13"/>
          <p:cNvSpPr txBox="1">
            <a:spLocks noChangeArrowheads="1"/>
          </p:cNvSpPr>
          <p:nvPr/>
        </p:nvSpPr>
        <p:spPr bwMode="auto">
          <a:xfrm>
            <a:off x="624611" y="1124744"/>
            <a:ext cx="8424936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err="1">
                <a:solidFill>
                  <a:srgbClr val="003366"/>
                </a:solidFill>
              </a:rPr>
              <a:t>Calificación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del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smtClean="0">
                <a:solidFill>
                  <a:srgbClr val="003366"/>
                </a:solidFill>
              </a:rPr>
              <a:t>cr</a:t>
            </a:r>
            <a:r>
              <a:rPr lang="pt-BR" sz="2400" dirty="0" smtClean="0"/>
              <a:t>é</a:t>
            </a:r>
            <a:r>
              <a:rPr lang="pt-BR" sz="2400" dirty="0" smtClean="0">
                <a:solidFill>
                  <a:srgbClr val="003366"/>
                </a:solidFill>
              </a:rPr>
              <a:t>dito </a:t>
            </a:r>
            <a:r>
              <a:rPr lang="pt-BR" sz="2400" dirty="0">
                <a:solidFill>
                  <a:srgbClr val="003366"/>
                </a:solidFill>
              </a:rPr>
              <a:t>soberano: </a:t>
            </a:r>
            <a:r>
              <a:rPr lang="pt-BR" sz="2400" dirty="0" err="1">
                <a:solidFill>
                  <a:srgbClr val="003366"/>
                </a:solidFill>
              </a:rPr>
              <a:t>moneda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extranjera</a:t>
            </a:r>
            <a:endParaRPr lang="pt-BR" sz="2400" dirty="0">
              <a:solidFill>
                <a:srgbClr val="0033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683568" y="1754767"/>
            <a:ext cx="8208912" cy="4914593"/>
            <a:chOff x="683568" y="1754767"/>
            <a:chExt cx="8208912" cy="491459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54767"/>
              <a:ext cx="8208912" cy="491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3789785" y="2843062"/>
              <a:ext cx="216024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PT" sz="1400" b="1" dirty="0" smtClean="0">
                  <a:solidFill>
                    <a:srgbClr val="00CC00"/>
                  </a:solidFill>
                </a:rPr>
                <a:t>Grado de </a:t>
              </a:r>
              <a:r>
                <a:rPr lang="pt-PT" sz="1400" b="1" dirty="0" err="1" smtClean="0">
                  <a:solidFill>
                    <a:srgbClr val="00CC00"/>
                  </a:solidFill>
                </a:rPr>
                <a:t>Inversión</a:t>
              </a:r>
              <a:endParaRPr lang="pt-PT" sz="1400" b="1" dirty="0">
                <a:solidFill>
                  <a:srgbClr val="00CC00"/>
                </a:solidFill>
              </a:endParaRPr>
            </a:p>
          </p:txBody>
        </p:sp>
      </p:grpSp>
      <p:sp>
        <p:nvSpPr>
          <p:cNvPr id="8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827583" y="2780928"/>
            <a:ext cx="8206879" cy="3060454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Brasileña</a:t>
            </a:r>
            <a:r>
              <a:rPr lang="es-UY" sz="2800" dirty="0">
                <a:solidFill>
                  <a:srgbClr val="003366"/>
                </a:solidFill>
              </a:rPr>
              <a:t>:</a:t>
            </a:r>
            <a:endParaRPr lang="es-UY" sz="4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D9D9D9"/>
                </a:solidFill>
              </a:rPr>
              <a:t>Cambios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estructurales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en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la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 smtClean="0">
                <a:solidFill>
                  <a:srgbClr val="D9D9D9"/>
                </a:solidFill>
              </a:rPr>
              <a:t>economía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endParaRPr lang="pt-BR" sz="2400" dirty="0">
              <a:solidFill>
                <a:srgbClr val="D9D9D9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rgbClr val="003366"/>
                </a:solidFill>
                <a:sym typeface="Wingdings" pitchFamily="2" charset="2"/>
              </a:rPr>
              <a:t>Principales</a:t>
            </a:r>
            <a:r>
              <a:rPr lang="pt-BR" sz="2400" dirty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pt-BR" sz="2400" dirty="0" err="1" smtClean="0">
                <a:solidFill>
                  <a:srgbClr val="003366"/>
                </a:solidFill>
                <a:sym typeface="Wingdings" pitchFamily="2" charset="2"/>
              </a:rPr>
              <a:t>desafíos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: </a:t>
            </a:r>
            <a:r>
              <a:rPr lang="pt-BR" sz="2400" dirty="0" err="1">
                <a:solidFill>
                  <a:srgbClr val="003366"/>
                </a:solidFill>
                <a:sym typeface="Wingdings" pitchFamily="2" charset="2"/>
              </a:rPr>
              <a:t>actuales</a:t>
            </a:r>
            <a:r>
              <a:rPr lang="pt-BR" sz="2400" dirty="0">
                <a:solidFill>
                  <a:srgbClr val="003366"/>
                </a:solidFill>
                <a:sym typeface="Wingdings" pitchFamily="2" charset="2"/>
              </a:rPr>
              <a:t> y 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futuros.</a:t>
            </a:r>
            <a:endParaRPr lang="pt-BR" sz="2400" dirty="0">
              <a:solidFill>
                <a:srgbClr val="003366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300" dirty="0">
                <a:solidFill>
                  <a:srgbClr val="D9D9D9"/>
                </a:solidFill>
              </a:rPr>
              <a:t>Condiciones para el crecimiento sostenible. 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300" dirty="0">
                <a:solidFill>
                  <a:srgbClr val="D9D9D9"/>
                </a:solidFill>
              </a:rPr>
              <a:t>Oportunidades de Inversión.</a:t>
            </a:r>
            <a:endParaRPr lang="en-US" sz="2300" dirty="0">
              <a:solidFill>
                <a:srgbClr val="D9D9D9"/>
              </a:solidFill>
              <a:ea typeface="MS Gothic" charset="0"/>
              <a:cs typeface="MS Gothic" charset="0"/>
            </a:endParaRPr>
          </a:p>
        </p:txBody>
      </p:sp>
      <p:sp>
        <p:nvSpPr>
          <p:cNvPr id="752643" name="Rectangle 2051"/>
          <p:cNvSpPr>
            <a:spLocks noChangeArrowheads="1"/>
          </p:cNvSpPr>
          <p:nvPr/>
        </p:nvSpPr>
        <p:spPr bwMode="auto">
          <a:xfrm>
            <a:off x="685800" y="188913"/>
            <a:ext cx="8305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>
                <a:solidFill>
                  <a:srgbClr val="003366"/>
                </a:solidFill>
              </a:rPr>
              <a:t>Sumario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196752"/>
            <a:ext cx="8206879" cy="1334469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chemeClr val="bg1">
                    <a:lumMod val="85000"/>
                  </a:schemeClr>
                </a:solidFill>
              </a:rPr>
              <a:t>Economía </a:t>
            </a:r>
            <a:r>
              <a:rPr lang="es-UY" sz="3600" dirty="0" smtClean="0">
                <a:solidFill>
                  <a:schemeClr val="bg1">
                    <a:lumMod val="85000"/>
                  </a:schemeClr>
                </a:solidFill>
              </a:rPr>
              <a:t>Mundial:</a:t>
            </a:r>
            <a:endParaRPr lang="es-UY" sz="5400" baseline="-250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s-UY" sz="2400" dirty="0" smtClean="0">
                <a:solidFill>
                  <a:schemeClr val="bg1">
                    <a:lumMod val="85000"/>
                  </a:schemeClr>
                </a:solidFill>
              </a:rPr>
              <a:t>ncertidumbres </a:t>
            </a:r>
            <a:r>
              <a:rPr lang="es-UY" sz="2400" dirty="0">
                <a:solidFill>
                  <a:schemeClr val="bg1">
                    <a:lumMod val="85000"/>
                  </a:schemeClr>
                </a:solidFill>
              </a:rPr>
              <a:t>y vulnerabilidades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9965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67544" y="84072"/>
            <a:ext cx="8623702" cy="896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Economía brasileña:</a:t>
            </a:r>
            <a:b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Desafíos actuales y futuros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9999008"/>
              </p:ext>
            </p:extLst>
          </p:nvPr>
        </p:nvGraphicFramePr>
        <p:xfrm>
          <a:off x="785786" y="1052736"/>
          <a:ext cx="821537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o explicativo em seta para a direita 9"/>
          <p:cNvSpPr/>
          <p:nvPr/>
        </p:nvSpPr>
        <p:spPr>
          <a:xfrm>
            <a:off x="714348" y="1124744"/>
            <a:ext cx="2786082" cy="257575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s-ES" sz="2200" b="1" dirty="0" smtClean="0"/>
              <a:t>Desafíos </a:t>
            </a:r>
            <a:r>
              <a:rPr lang="es-ES" sz="2200" b="1" dirty="0"/>
              <a:t>que Brasil aún </a:t>
            </a:r>
            <a:r>
              <a:rPr lang="es-ES" sz="2200" b="1" dirty="0" smtClean="0">
                <a:solidFill>
                  <a:schemeClr val="bg1"/>
                </a:solidFill>
              </a:rPr>
              <a:t>afronta</a:t>
            </a:r>
            <a:r>
              <a:rPr lang="es-ES" sz="2200" b="1" dirty="0" smtClean="0"/>
              <a:t> </a:t>
            </a:r>
            <a:r>
              <a:rPr lang="es-ES" sz="2200" b="1" dirty="0"/>
              <a:t>para mantener un crecimiento económico sostenible</a:t>
            </a:r>
            <a:endParaRPr lang="en-US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Desafíos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4"/>
          <p:cNvSpPr>
            <a:spLocks noChangeArrowheads="1"/>
          </p:cNvSpPr>
          <p:nvPr/>
        </p:nvSpPr>
        <p:spPr bwMode="auto">
          <a:xfrm>
            <a:off x="971600" y="44624"/>
            <a:ext cx="8155049" cy="48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Metas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Inflación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Brasil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7848872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 dirty="0" err="1">
                <a:solidFill>
                  <a:srgbClr val="003366"/>
                </a:solidFill>
              </a:rPr>
              <a:t>I</a:t>
            </a:r>
            <a:r>
              <a:rPr lang="pt-BR" sz="3200" dirty="0" err="1" smtClean="0">
                <a:solidFill>
                  <a:srgbClr val="003366"/>
                </a:solidFill>
              </a:rPr>
              <a:t>ndice</a:t>
            </a:r>
            <a:r>
              <a:rPr lang="pt-BR" sz="3200" dirty="0" smtClean="0">
                <a:solidFill>
                  <a:srgbClr val="003366"/>
                </a:solidFill>
              </a:rPr>
              <a:t> de </a:t>
            </a:r>
            <a:r>
              <a:rPr lang="pt-BR" sz="3200" dirty="0" err="1" smtClean="0">
                <a:solidFill>
                  <a:srgbClr val="003366"/>
                </a:solidFill>
              </a:rPr>
              <a:t>Precios</a:t>
            </a:r>
            <a:r>
              <a:rPr lang="pt-BR" sz="3200" dirty="0" smtClean="0">
                <a:solidFill>
                  <a:srgbClr val="003366"/>
                </a:solidFill>
              </a:rPr>
              <a:t> al </a:t>
            </a:r>
            <a:r>
              <a:rPr lang="pt-BR" sz="3200" dirty="0" smtClean="0"/>
              <a:t>Consumo</a:t>
            </a:r>
            <a:r>
              <a:rPr lang="pt-BR" sz="3200" dirty="0" smtClean="0">
                <a:solidFill>
                  <a:srgbClr val="003366"/>
                </a:solidFill>
              </a:rPr>
              <a:t>–IPCA </a:t>
            </a:r>
            <a:r>
              <a:rPr lang="pt-BR" sz="3200" dirty="0">
                <a:solidFill>
                  <a:srgbClr val="003366"/>
                </a:solidFill>
              </a:rPr>
              <a:t>(% </a:t>
            </a:r>
            <a:r>
              <a:rPr lang="pt-BR" sz="3200" dirty="0" err="1" smtClean="0">
                <a:solidFill>
                  <a:srgbClr val="003366"/>
                </a:solidFill>
              </a:rPr>
              <a:t>a.a</a:t>
            </a:r>
            <a:r>
              <a:rPr lang="pt-BR" sz="3200" dirty="0" smtClean="0">
                <a:solidFill>
                  <a:srgbClr val="003366"/>
                </a:solidFill>
              </a:rPr>
              <a:t>) </a:t>
            </a:r>
            <a:endParaRPr lang="pt-BR" sz="3200" dirty="0">
              <a:solidFill>
                <a:srgbClr val="003366"/>
              </a:solidFill>
            </a:endParaRPr>
          </a:p>
          <a:p>
            <a:pPr algn="ctr"/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821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Desafíos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67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1" y="1196752"/>
            <a:ext cx="836136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61" name="Rectangle 24"/>
          <p:cNvSpPr>
            <a:spLocks noChangeArrowheads="1"/>
          </p:cNvSpPr>
          <p:nvPr/>
        </p:nvSpPr>
        <p:spPr bwMode="auto">
          <a:xfrm>
            <a:off x="323528" y="620688"/>
            <a:ext cx="8786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UY" sz="2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interés </a:t>
            </a:r>
            <a:r>
              <a:rPr lang="es-UY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UY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s-UY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sico</a:t>
            </a:r>
            <a:r>
              <a:rPr lang="es-UY" sz="2400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UY" sz="24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SELIC (en % anual)</a:t>
            </a:r>
            <a:r>
              <a:rPr lang="es-UY" sz="2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UY" sz="24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8962" name="Rectangle 4"/>
          <p:cNvSpPr>
            <a:spLocks noChangeArrowheads="1"/>
          </p:cNvSpPr>
          <p:nvPr/>
        </p:nvSpPr>
        <p:spPr bwMode="auto">
          <a:xfrm>
            <a:off x="781050" y="44624"/>
            <a:ext cx="8362950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es-UY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Política Monetaria</a:t>
            </a:r>
          </a:p>
        </p:txBody>
      </p:sp>
      <p:sp>
        <p:nvSpPr>
          <p:cNvPr id="6" name="Seta em curva para cima 5"/>
          <p:cNvSpPr/>
          <p:nvPr/>
        </p:nvSpPr>
        <p:spPr>
          <a:xfrm rot="1885266">
            <a:off x="1769455" y="3217153"/>
            <a:ext cx="6262513" cy="642802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7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Desafíos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77325" y="476672"/>
            <a:ext cx="8531179" cy="6206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 anchorCtr="0">
            <a:noAutofit/>
          </a:bodyPr>
          <a:lstStyle/>
          <a:p>
            <a:pPr algn="r"/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Crecimiento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del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PIB </a:t>
            </a:r>
          </a:p>
          <a:p>
            <a:pPr algn="r"/>
            <a:r>
              <a:rPr lang="pt-BR" sz="3200" dirty="0" smtClean="0">
                <a:solidFill>
                  <a:srgbClr val="003366"/>
                </a:solidFill>
              </a:rPr>
              <a:t>(</a:t>
            </a:r>
            <a:r>
              <a:rPr lang="pt-BR" sz="3200" dirty="0" err="1" smtClean="0">
                <a:solidFill>
                  <a:srgbClr val="003366"/>
                </a:solidFill>
              </a:rPr>
              <a:t>e</a:t>
            </a:r>
            <a:r>
              <a:rPr lang="pt-BR" sz="3200" dirty="0" err="1" smtClean="0"/>
              <a:t>n</a:t>
            </a:r>
            <a:r>
              <a:rPr lang="pt-BR" sz="3200" dirty="0" smtClean="0">
                <a:solidFill>
                  <a:srgbClr val="003366"/>
                </a:solidFill>
              </a:rPr>
              <a:t> % anual)</a:t>
            </a:r>
            <a:endParaRPr lang="pt-BR" sz="3200" dirty="0">
              <a:solidFill>
                <a:srgbClr val="003366"/>
              </a:solidFill>
              <a:sym typeface="Wingdings" pitchFamily="2" charset="2"/>
            </a:endParaRPr>
          </a:p>
          <a:p>
            <a:pPr algn="r"/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28155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372200" y="1916832"/>
            <a:ext cx="180020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Desafíos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1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827583" y="2780928"/>
            <a:ext cx="8206879" cy="3077895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Brasileña</a:t>
            </a:r>
            <a:r>
              <a:rPr lang="es-UY" sz="2800" dirty="0">
                <a:solidFill>
                  <a:srgbClr val="003366"/>
                </a:solidFill>
              </a:rPr>
              <a:t>:</a:t>
            </a:r>
            <a:endParaRPr lang="es-UY" sz="4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D9D9D9"/>
                </a:solidFill>
              </a:rPr>
              <a:t>Cambios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estructurales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en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la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 smtClean="0">
                <a:solidFill>
                  <a:srgbClr val="D9D9D9"/>
                </a:solidFill>
              </a:rPr>
              <a:t>economía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endParaRPr lang="pt-BR" sz="2400" dirty="0">
              <a:solidFill>
                <a:srgbClr val="D9D9D9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Principales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desafíos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actuales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y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futuros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>
                <a:solidFill>
                  <a:srgbClr val="003366"/>
                </a:solidFill>
              </a:rPr>
              <a:t>Condiciones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err="1">
                <a:solidFill>
                  <a:srgbClr val="003366"/>
                </a:solidFill>
              </a:rPr>
              <a:t>para</a:t>
            </a:r>
            <a:r>
              <a:rPr lang="en-US" sz="2400" dirty="0">
                <a:solidFill>
                  <a:srgbClr val="003366"/>
                </a:solidFill>
              </a:rPr>
              <a:t> el </a:t>
            </a:r>
            <a:r>
              <a:rPr lang="en-US" sz="2400" dirty="0" err="1">
                <a:solidFill>
                  <a:srgbClr val="003366"/>
                </a:solidFill>
              </a:rPr>
              <a:t>crecimiento</a:t>
            </a:r>
            <a:r>
              <a:rPr lang="en-US" sz="2400" dirty="0">
                <a:solidFill>
                  <a:srgbClr val="003366"/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sostenible</a:t>
            </a:r>
            <a:r>
              <a:rPr lang="en-US" sz="2400" dirty="0" smtClean="0">
                <a:solidFill>
                  <a:srgbClr val="003366"/>
                </a:solidFill>
              </a:rPr>
              <a:t> 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300" dirty="0" err="1" smtClean="0">
                <a:solidFill>
                  <a:srgbClr val="D9D9D9"/>
                </a:solidFill>
                <a:ea typeface="MS Gothic" charset="0"/>
                <a:cs typeface="MS Gothic" charset="0"/>
              </a:rPr>
              <a:t>Oportunidades</a:t>
            </a:r>
            <a:r>
              <a:rPr lang="en-US" sz="2300" dirty="0" smtClean="0">
                <a:solidFill>
                  <a:srgbClr val="D9D9D9"/>
                </a:solidFill>
                <a:ea typeface="MS Gothic" charset="0"/>
                <a:cs typeface="MS Gothic" charset="0"/>
              </a:rPr>
              <a:t> de </a:t>
            </a:r>
            <a:r>
              <a:rPr lang="en-US" sz="2300" dirty="0" err="1" smtClean="0">
                <a:solidFill>
                  <a:srgbClr val="D9D9D9"/>
                </a:solidFill>
                <a:ea typeface="MS Gothic" charset="0"/>
                <a:cs typeface="MS Gothic" charset="0"/>
              </a:rPr>
              <a:t>Inversión</a:t>
            </a:r>
            <a:endParaRPr lang="en-US" sz="2300" dirty="0">
              <a:solidFill>
                <a:srgbClr val="D9D9D9"/>
              </a:solidFill>
              <a:ea typeface="MS Gothic" charset="0"/>
              <a:cs typeface="MS Gothic" charset="0"/>
            </a:endParaRPr>
          </a:p>
        </p:txBody>
      </p:sp>
      <p:sp>
        <p:nvSpPr>
          <p:cNvPr id="752643" name="Rectangle 2051"/>
          <p:cNvSpPr>
            <a:spLocks noChangeArrowheads="1"/>
          </p:cNvSpPr>
          <p:nvPr/>
        </p:nvSpPr>
        <p:spPr bwMode="auto">
          <a:xfrm>
            <a:off x="685800" y="188913"/>
            <a:ext cx="8305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>
                <a:solidFill>
                  <a:srgbClr val="003366"/>
                </a:solidFill>
              </a:rPr>
              <a:t>Sumario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196752"/>
            <a:ext cx="8206879" cy="1334469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chemeClr val="bg1">
                    <a:lumMod val="85000"/>
                  </a:schemeClr>
                </a:solidFill>
              </a:rPr>
              <a:t>Economía </a:t>
            </a:r>
            <a:r>
              <a:rPr lang="es-UY" sz="3600" dirty="0" smtClean="0">
                <a:solidFill>
                  <a:schemeClr val="bg1">
                    <a:lumMod val="85000"/>
                  </a:schemeClr>
                </a:solidFill>
              </a:rPr>
              <a:t>Mundial:</a:t>
            </a:r>
            <a:endParaRPr lang="es-UY" sz="5400" baseline="-250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s-UY" sz="2400" dirty="0" smtClean="0">
                <a:solidFill>
                  <a:schemeClr val="bg1">
                    <a:lumMod val="85000"/>
                  </a:schemeClr>
                </a:solidFill>
              </a:rPr>
              <a:t>ncertidumbres </a:t>
            </a:r>
            <a:r>
              <a:rPr lang="es-UY" sz="2400" dirty="0">
                <a:solidFill>
                  <a:schemeClr val="bg1">
                    <a:lumMod val="85000"/>
                  </a:schemeClr>
                </a:solidFill>
              </a:rPr>
              <a:t>y vulnerabilidades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101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563888" y="334012"/>
            <a:ext cx="2434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 smtClean="0">
                <a:solidFill>
                  <a:srgbClr val="FF0000"/>
                </a:solidFill>
              </a:rPr>
              <a:t>Alerta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819986" y="1307520"/>
            <a:ext cx="8072494" cy="4857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s-ES" sz="1900" b="1" dirty="0" smtClean="0"/>
              <a:t>Esta publicación hace referencia al análisis y evaluaciones de profesionales del equipo de economistas de Banco do Brasil, no reflejando necesariamente el posicionamiento de la Institución sobre los temas aquí tratados. Los datos son informativos y altamente dependientes de las hipótesis adoptadas y no deben ser tomados como base, apoyo, orientación o norma para cualquier documento, evaluación, juicio o toma de decisiones, sean éstas de naturaleza formal o informal. De este modo, todas las consecuencias o responsabilidades por el uso de cualquiera de  los datos o análisis aquí presentados son asumidas exclusivamente por el usuario, eximiendo a Banco do Brasil de cualquier responsabilidad. Banco do Brasil no se responsabilizará de actualizar ninguna estimación contenida en esta publicación.</a:t>
            </a:r>
          </a:p>
          <a:p>
            <a:endParaRPr lang="pt-BR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636984"/>
            <a:ext cx="8460432" cy="27555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857250" indent="-857250">
              <a:lnSpc>
                <a:spcPct val="131000"/>
              </a:lnSpc>
              <a:tabLst>
                <a:tab pos="722313" algn="l"/>
                <a:tab pos="92075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1)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Tenemos un</a:t>
            </a:r>
            <a:r>
              <a:rPr lang="es-E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los mayores mercados de consumo d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mundo</a:t>
            </a:r>
            <a:endParaRPr lang="pt-BR" sz="60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5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99592" y="-27384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603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616704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Fuente:  </a:t>
            </a:r>
            <a:r>
              <a:rPr lang="pt-BR" sz="1400" i="1" dirty="0"/>
              <a:t>Revista Exame, </a:t>
            </a:r>
            <a:r>
              <a:rPr lang="pt-BR" sz="1400" i="1" dirty="0" err="1" smtClean="0"/>
              <a:t>Mckinsey</a:t>
            </a:r>
            <a:endParaRPr lang="pt-BR" sz="1400" i="1" dirty="0"/>
          </a:p>
          <a:p>
            <a:r>
              <a:rPr lang="pt-BR" sz="1400" i="1" dirty="0" err="1" smtClean="0"/>
              <a:t>Elaboración</a:t>
            </a:r>
            <a:r>
              <a:rPr lang="pt-BR" sz="1400" i="1" dirty="0" smtClean="0"/>
              <a:t>: </a:t>
            </a:r>
            <a:r>
              <a:rPr lang="pt-BR" sz="1400" i="1" dirty="0" err="1" smtClean="0"/>
              <a:t>Ministerio</a:t>
            </a:r>
            <a:r>
              <a:rPr lang="pt-BR" sz="1400" i="1" dirty="0" smtClean="0"/>
              <a:t> de </a:t>
            </a:r>
            <a:r>
              <a:rPr lang="pt-BR" sz="1400" i="1" dirty="0" err="1" smtClean="0"/>
              <a:t>Finanzas</a:t>
            </a:r>
            <a:r>
              <a:rPr lang="pt-BR" sz="1400" i="1" dirty="0" smtClean="0"/>
              <a:t>. Jan/13 - </a:t>
            </a:r>
            <a:r>
              <a:rPr lang="pt-BR" sz="1400" i="1" dirty="0" err="1" smtClean="0"/>
              <a:t>R</a:t>
            </a:r>
            <a:r>
              <a:rPr lang="pt-BR" sz="1400" i="1" dirty="0" smtClean="0"/>
              <a:t>$/US$ 2,00 </a:t>
            </a:r>
            <a:endParaRPr lang="pt-BR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218" y="1196752"/>
            <a:ext cx="8252938" cy="4968552"/>
          </a:xfrm>
          <a:prstGeom prst="rect">
            <a:avLst/>
          </a:prstGeom>
        </p:spPr>
      </p:pic>
      <p:sp>
        <p:nvSpPr>
          <p:cNvPr id="10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9" name="CaixaDeTexto 7"/>
          <p:cNvSpPr txBox="1"/>
          <p:nvPr/>
        </p:nvSpPr>
        <p:spPr>
          <a:xfrm>
            <a:off x="504056" y="-24482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entre los mayores mercados de consumo </a:t>
            </a:r>
            <a:r>
              <a:rPr lang="es-E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mundo 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(US$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</a:rPr>
              <a:t>billion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7" name="CaixaDeTexto 7"/>
          <p:cNvSpPr txBox="1"/>
          <p:nvPr/>
        </p:nvSpPr>
        <p:spPr>
          <a:xfrm>
            <a:off x="504056" y="-27384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Brasil entre los mayores mercados de consumo en el mundo</a:t>
            </a:r>
            <a:endParaRPr lang="pt-BR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8" y="6167045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Fuente:  </a:t>
            </a:r>
            <a:r>
              <a:rPr lang="pt-BR" sz="1400" i="1" dirty="0"/>
              <a:t>Revista Exame, </a:t>
            </a:r>
            <a:r>
              <a:rPr lang="pt-BR" sz="1400" i="1" dirty="0" err="1"/>
              <a:t>Mckinsey</a:t>
            </a:r>
            <a:r>
              <a:rPr lang="pt-BR" sz="1400" i="1" dirty="0"/>
              <a:t>, </a:t>
            </a:r>
            <a:r>
              <a:rPr lang="pt-BR" sz="1400" i="1" dirty="0" smtClean="0"/>
              <a:t>Escopo, </a:t>
            </a:r>
            <a:r>
              <a:rPr lang="pt-BR" sz="1400" i="1" dirty="0" err="1" smtClean="0"/>
              <a:t>Euromonitor</a:t>
            </a:r>
            <a:r>
              <a:rPr lang="pt-BR" sz="1400" i="1" dirty="0"/>
              <a:t>, Anfavea </a:t>
            </a:r>
            <a:r>
              <a:rPr lang="pt-BR" sz="1400" i="1" dirty="0" smtClean="0"/>
              <a:t>e </a:t>
            </a:r>
            <a:r>
              <a:rPr lang="pt-BR" sz="1400" i="1" dirty="0" err="1" smtClean="0"/>
              <a:t>Abraciclo</a:t>
            </a:r>
            <a:endParaRPr lang="pt-BR" sz="1400" i="1" dirty="0" smtClean="0"/>
          </a:p>
          <a:p>
            <a:r>
              <a:rPr lang="pt-BR" sz="1400" i="1" dirty="0" err="1" smtClean="0"/>
              <a:t>Elaboración</a:t>
            </a:r>
            <a:r>
              <a:rPr lang="pt-BR" sz="1400" i="1" dirty="0" smtClean="0"/>
              <a:t>: </a:t>
            </a:r>
            <a:r>
              <a:rPr lang="pt-BR" sz="1400" i="1" dirty="0" err="1" smtClean="0"/>
              <a:t>Ministerio</a:t>
            </a:r>
            <a:r>
              <a:rPr lang="pt-BR" sz="1400" i="1" dirty="0" smtClean="0"/>
              <a:t> de </a:t>
            </a:r>
            <a:r>
              <a:rPr lang="pt-BR" sz="1400" i="1" dirty="0" err="1" smtClean="0"/>
              <a:t>Finanzas</a:t>
            </a:r>
            <a:endParaRPr lang="pt-BR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43608" y="979537"/>
            <a:ext cx="6564213" cy="5150022"/>
            <a:chOff x="1043608" y="979537"/>
            <a:chExt cx="6564213" cy="515002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79537"/>
              <a:ext cx="6564213" cy="5150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1187624" y="1772816"/>
              <a:ext cx="2160240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Perfumes y </a:t>
              </a:r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fragancias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1187624" y="2230322"/>
              <a:ext cx="1296144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Automóviles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115616" y="2708920"/>
              <a:ext cx="2088232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Alimientos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y Bebidas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1187624" y="3238434"/>
              <a:ext cx="1260140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Vestu</a:t>
              </a:r>
              <a:r>
                <a:rPr lang="pt-BR" sz="1600" b="1" dirty="0" err="1" smtClean="0">
                  <a:solidFill>
                    <a:srgbClr val="FF0000"/>
                  </a:solidFill>
                </a:rPr>
                <a:t>a</a:t>
              </a:r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rio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187624" y="3742490"/>
              <a:ext cx="1944216" cy="262574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Aviación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Nacional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115616" y="4246546"/>
              <a:ext cx="972108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Motos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187624" y="4653136"/>
              <a:ext cx="1440160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Computadoras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87624" y="5182650"/>
              <a:ext cx="1440160" cy="334582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Refrigeradores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187624" y="5661248"/>
              <a:ext cx="2088232" cy="360040"/>
            </a:xfrm>
            <a:prstGeom prst="rect">
              <a:avLst/>
            </a:prstGeom>
            <a:solidFill>
              <a:srgbClr val="E5EA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6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Productos</a:t>
              </a:r>
              <a:r>
                <a:rPr lang="pt-B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para      mascotas</a:t>
              </a:r>
              <a:endPara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1412032" y="1412776"/>
            <a:ext cx="1935832" cy="288032"/>
          </a:xfrm>
          <a:prstGeom prst="rect">
            <a:avLst/>
          </a:prstGeom>
          <a:solidFill>
            <a:srgbClr val="A4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469064" y="1100488"/>
            <a:ext cx="3255064" cy="240279"/>
          </a:xfrm>
          <a:prstGeom prst="rect">
            <a:avLst/>
          </a:prstGeom>
          <a:solidFill>
            <a:srgbClr val="A4C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Consumo </a:t>
            </a:r>
            <a:r>
              <a:rPr lang="pt-B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brasileño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5496" y="44624"/>
            <a:ext cx="9072594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Tasa media de desempleo se encuentra en mínimos históricos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2248"/>
            <a:ext cx="8026797" cy="49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1"/>
          <p:cNvSpPr>
            <a:spLocks noChangeArrowheads="1"/>
          </p:cNvSpPr>
          <p:nvPr/>
        </p:nvSpPr>
        <p:spPr bwMode="auto">
          <a:xfrm>
            <a:off x="730696" y="179929"/>
            <a:ext cx="8305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 anchorCtr="0">
            <a:noAutofit/>
          </a:bodyPr>
          <a:lstStyle/>
          <a:p>
            <a:pPr algn="r"/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Tasa de pobreza pasa por un 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á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pido </a:t>
            </a: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proceso de reducción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56866" y="1023119"/>
            <a:ext cx="5051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003366"/>
                </a:solidFill>
                <a:latin typeface="Verdana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población*)</a:t>
            </a:r>
            <a:endParaRPr lang="pt-BR" sz="2400" b="1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95773" y="633478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09538"/>
            <a:r>
              <a:rPr lang="es-ES" sz="1400" dirty="0"/>
              <a:t>* El ingreso per cápita de los hogares por debajo de 2,50 dólares / mes (PPP). Criterio de la más alta línea de la pobreza de los Objetivos de Desarrollo del Milenio de las Naciones Unidas ($ 1,40) en </a:t>
            </a:r>
            <a:r>
              <a:rPr lang="es-ES" sz="1400" dirty="0" smtClean="0"/>
              <a:t>Oct/11.</a:t>
            </a:r>
            <a:endParaRPr lang="pt-P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20880" cy="494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716016" y="2204864"/>
            <a:ext cx="3744416" cy="2376264"/>
            <a:chOff x="4716016" y="2204864"/>
            <a:chExt cx="3744416" cy="2376264"/>
          </a:xfrm>
        </p:grpSpPr>
        <p:sp>
          <p:nvSpPr>
            <p:cNvPr id="9" name="Retângulo 8"/>
            <p:cNvSpPr/>
            <p:nvPr/>
          </p:nvSpPr>
          <p:spPr>
            <a:xfrm>
              <a:off x="5724128" y="2204864"/>
              <a:ext cx="2592288" cy="13681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err="1" smtClean="0">
                  <a:solidFill>
                    <a:srgbClr val="8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Reducción</a:t>
              </a:r>
              <a:r>
                <a:rPr lang="pt-BR" b="1" dirty="0" smtClean="0">
                  <a:solidFill>
                    <a:srgbClr val="8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esperada de 69,4%</a:t>
              </a:r>
              <a:endParaRPr lang="pt-BR" b="1" dirty="0">
                <a:solidFill>
                  <a:srgbClr val="8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716016" y="2492896"/>
              <a:ext cx="3744416" cy="2088232"/>
            </a:xfrm>
            <a:prstGeom prst="straightConnector1">
              <a:avLst/>
            </a:prstGeom>
            <a:ln w="76200">
              <a:solidFill>
                <a:srgbClr val="8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42910" y="557390"/>
            <a:ext cx="8429652" cy="5823938"/>
            <a:chOff x="642910" y="557390"/>
            <a:chExt cx="8429652" cy="553416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836712"/>
              <a:ext cx="8429652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CaixaDeTexto 2"/>
            <p:cNvSpPr txBox="1"/>
            <p:nvPr/>
          </p:nvSpPr>
          <p:spPr>
            <a:xfrm>
              <a:off x="1290982" y="5445224"/>
              <a:ext cx="36410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Fuente y *</a:t>
              </a:r>
              <a:r>
                <a:rPr lang="pt-BR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proyecciones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FGV</a:t>
              </a:r>
            </a:p>
            <a:p>
              <a:r>
                <a:rPr lang="pt-BR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Elaboración</a:t>
              </a:r>
              <a:r>
                <a:rPr lang="pt-BR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Banco do Brasil</a:t>
              </a:r>
            </a:p>
            <a:p>
              <a:endParaRPr 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 rot="16200000">
              <a:off x="-1483059" y="2868034"/>
              <a:ext cx="49598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pt-BR" sz="1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pt-B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rcentaje</a:t>
              </a: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(%) y número de personas (</a:t>
              </a:r>
              <a:r>
                <a:rPr lang="pt-B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millones</a:t>
              </a: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9" name="CaixaDeTexto 7"/>
          <p:cNvSpPr txBox="1"/>
          <p:nvPr/>
        </p:nvSpPr>
        <p:spPr>
          <a:xfrm>
            <a:off x="360040" y="-27384"/>
            <a:ext cx="867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Subida histórica de la 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clase media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46602" y="5933377"/>
            <a:ext cx="2361902" cy="879999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3268" tIns="32900" rIns="63268" bIns="32900">
            <a:spAutoFit/>
          </a:bodyPr>
          <a:lstStyle>
            <a:lvl1pPr defTabSz="446088" eaLnBrk="0" hangingPunct="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defTabSz="446088" eaLnBrk="0" hangingPunct="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46088" eaLnBrk="0" hangingPunct="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46088" eaLnBrk="0" hangingPunct="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46088" eaLnBrk="0" hangingPunct="0"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44608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endParaRPr lang="en-US" sz="800" b="1" dirty="0">
              <a:latin typeface="Verdana" charset="0"/>
              <a:ea typeface="MS PGothic" charset="0"/>
              <a:cs typeface="MS PGothic" charset="0"/>
            </a:endParaRP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Renta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per capita 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(BRL)</a:t>
            </a:r>
            <a:endParaRPr lang="en-US" sz="800" b="1" dirty="0">
              <a:latin typeface="Verdana" charset="0"/>
              <a:ea typeface="MS PGothic" charset="0"/>
              <a:cs typeface="MS PGothic" charset="0"/>
            </a:endParaRP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Clase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E               0	   751</a:t>
            </a: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Clase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D           751	1.200</a:t>
            </a: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Clase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C        1.200	5.174</a:t>
            </a: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Clase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B        5.174	6.745</a:t>
            </a:r>
          </a:p>
          <a:p>
            <a:pPr eaLnBrk="1">
              <a:lnSpc>
                <a:spcPct val="50000"/>
              </a:lnSpc>
              <a:spcBef>
                <a:spcPts val="484"/>
              </a:spcBef>
              <a:buSzPct val="100000"/>
            </a:pPr>
            <a:r>
              <a:rPr lang="en-US" sz="800" b="1" dirty="0" err="1" smtClean="0">
                <a:latin typeface="Verdana" charset="0"/>
                <a:ea typeface="MS PGothic" charset="0"/>
                <a:cs typeface="MS PGothic" charset="0"/>
              </a:rPr>
              <a:t>Clase</a:t>
            </a:r>
            <a:r>
              <a:rPr lang="en-US" sz="800" b="1" dirty="0" smtClean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en-US" sz="800" b="1" dirty="0">
                <a:latin typeface="Verdana" charset="0"/>
                <a:ea typeface="MS PGothic" charset="0"/>
                <a:cs typeface="MS PGothic" charset="0"/>
              </a:rPr>
              <a:t>A        6.745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07704" y="86865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pt-B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491880" y="86865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pt-BR" sz="2000" b="1" dirty="0" smtClean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endParaRPr lang="pt-BR" sz="2000" b="1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76056" y="868650"/>
            <a:ext cx="11521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pt-BR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88224" y="868650"/>
            <a:ext cx="15121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A/B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484784"/>
            <a:ext cx="8208912" cy="4020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857250" indent="-857250" algn="just">
              <a:lnSpc>
                <a:spcPct val="131000"/>
              </a:lnSpc>
              <a:tabLst>
                <a:tab pos="722313" algn="l"/>
                <a:tab pos="92075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2)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país tiene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 volumen de las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 internacionales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la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depreciación del </a:t>
            </a:r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tipo de cambio debe ser beneficiosa para el comercio exterior en el medio </a:t>
            </a: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plazo.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oportunidades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11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27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Reservas x Deuda Externa: Brasil es un acreedor neto en dólares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3" y="1213066"/>
            <a:ext cx="8524941" cy="53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40" y="1268760"/>
            <a:ext cx="8374156" cy="4752528"/>
          </a:xfrm>
          <a:prstGeom prst="rect">
            <a:avLst/>
          </a:prstGeom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590920" y="260648"/>
            <a:ext cx="8585688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0">
            <a:noAutofit/>
          </a:bodyPr>
          <a:lstStyle/>
          <a:p>
            <a:pPr algn="r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inversión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extranjera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directa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r"/>
            <a:r>
              <a:rPr lang="en-US" sz="2700" dirty="0" smtClean="0">
                <a:solidFill>
                  <a:srgbClr val="003366"/>
                </a:solidFill>
              </a:rPr>
              <a:t>(</a:t>
            </a:r>
            <a:r>
              <a:rPr lang="es-ES" sz="2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ES" sz="27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US$ </a:t>
            </a:r>
            <a:r>
              <a:rPr lang="es-ES" sz="2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 de millones</a:t>
            </a:r>
            <a:r>
              <a:rPr lang="en-US" sz="2700" dirty="0" smtClean="0">
                <a:solidFill>
                  <a:srgbClr val="003366"/>
                </a:solidFill>
              </a:rPr>
              <a:t>)</a:t>
            </a:r>
            <a:r>
              <a:rPr lang="en-US" sz="3200" dirty="0" smtClean="0">
                <a:solidFill>
                  <a:srgbClr val="003366"/>
                </a:solidFill>
              </a:rPr>
              <a:t> </a:t>
            </a:r>
            <a:endParaRPr lang="en-US" sz="3200" dirty="0">
              <a:solidFill>
                <a:srgbClr val="00336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3568" y="6184617"/>
            <a:ext cx="76438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/>
          </a:p>
          <a:p>
            <a:r>
              <a:rPr lang="es-ES" sz="1200" dirty="0"/>
              <a:t>Fuente: Conferencia de las Naciones Unidas sobre Comercio y Desarrollo (</a:t>
            </a:r>
            <a:r>
              <a:rPr lang="es-ES" sz="1200" dirty="0" smtClean="0"/>
              <a:t>UNCTAD)</a:t>
            </a:r>
            <a:r>
              <a:rPr lang="pt-BR" sz="1200" dirty="0" smtClean="0"/>
              <a:t> </a:t>
            </a:r>
            <a:endParaRPr lang="pt-BR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8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6" y="1358228"/>
            <a:ext cx="8282102" cy="516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3648" y="188640"/>
            <a:ext cx="7740352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 eaLnBrk="0" hangingPunct="0">
              <a:lnSpc>
                <a:spcPct val="14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Tipo de cambio (R$/US$): </a:t>
            </a:r>
            <a:r>
              <a:rPr lang="es-E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s-E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alores diarios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571604" y="571480"/>
            <a:ext cx="7572396" cy="0"/>
          </a:xfrm>
          <a:prstGeom prst="line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30200" dist="508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71406" y="6429396"/>
            <a:ext cx="2133600" cy="365125"/>
          </a:xfrm>
        </p:spPr>
        <p:txBody>
          <a:bodyPr/>
          <a:lstStyle/>
          <a:p>
            <a:fld id="{5A6CD3DA-4210-40D1-BD29-66D6EE5D9E9B}" type="slidenum">
              <a:rPr lang="pt-BR" smtClean="0"/>
              <a:pPr/>
              <a:t>29</a:t>
            </a:fld>
            <a:endParaRPr lang="pt-BR" dirty="0"/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8280412" y="2494751"/>
            <a:ext cx="504056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275375" y="3635602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27/11/2013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0040" y="2420888"/>
            <a:ext cx="6566376" cy="2664296"/>
            <a:chOff x="1750040" y="2420888"/>
            <a:chExt cx="6566376" cy="2664296"/>
          </a:xfrm>
        </p:grpSpPr>
        <p:cxnSp>
          <p:nvCxnSpPr>
            <p:cNvPr id="11" name="Conector de seta reta 10"/>
            <p:cNvCxnSpPr/>
            <p:nvPr/>
          </p:nvCxnSpPr>
          <p:spPr>
            <a:xfrm flipV="1">
              <a:off x="1750040" y="2420888"/>
              <a:ext cx="6566376" cy="2664296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20179254">
              <a:off x="4024466" y="3795004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Depreciación</a:t>
              </a:r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pt-B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45,3%</a:t>
              </a:r>
              <a:endPara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pt-PT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4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827583" y="2780928"/>
            <a:ext cx="8206879" cy="3059428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Brasileña</a:t>
            </a:r>
            <a:r>
              <a:rPr lang="es-UY" sz="2800" dirty="0">
                <a:solidFill>
                  <a:srgbClr val="003366"/>
                </a:solidFill>
              </a:rPr>
              <a:t>:</a:t>
            </a:r>
            <a:endParaRPr lang="es-UY" sz="4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003366"/>
                </a:solidFill>
              </a:rPr>
              <a:t>Cambios</a:t>
            </a:r>
            <a:r>
              <a:rPr lang="pt-BR" sz="2400" dirty="0" smtClean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estructurales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en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la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 smtClean="0">
                <a:solidFill>
                  <a:srgbClr val="003366"/>
                </a:solidFill>
              </a:rPr>
              <a:t>economía</a:t>
            </a:r>
            <a:r>
              <a:rPr lang="pt-BR" sz="2400" dirty="0" smtClean="0"/>
              <a:t>.</a:t>
            </a:r>
            <a:r>
              <a:rPr lang="pt-BR" sz="2400" dirty="0" smtClean="0">
                <a:solidFill>
                  <a:srgbClr val="003366"/>
                </a:solidFill>
              </a:rPr>
              <a:t> </a:t>
            </a:r>
            <a:endParaRPr lang="pt-BR" sz="2400" dirty="0">
              <a:solidFill>
                <a:srgbClr val="003366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003366"/>
                </a:solidFill>
                <a:sym typeface="Wingdings" pitchFamily="2" charset="2"/>
              </a:rPr>
              <a:t>Principales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pt-BR" sz="2400" dirty="0" err="1" smtClean="0">
                <a:solidFill>
                  <a:srgbClr val="003366"/>
                </a:solidFill>
                <a:sym typeface="Wingdings" pitchFamily="2" charset="2"/>
              </a:rPr>
              <a:t>desafíos</a:t>
            </a:r>
            <a:r>
              <a:rPr lang="pt-BR" sz="2400" dirty="0" smtClean="0">
                <a:sym typeface="Wingdings" pitchFamily="2" charset="2"/>
              </a:rPr>
              <a:t>: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003366"/>
                </a:solidFill>
                <a:sym typeface="Wingdings" pitchFamily="2" charset="2"/>
              </a:rPr>
              <a:t>actuales</a:t>
            </a:r>
            <a:r>
              <a:rPr lang="pt-BR" sz="2400" dirty="0">
                <a:solidFill>
                  <a:srgbClr val="003366"/>
                </a:solidFill>
                <a:sym typeface="Wingdings" pitchFamily="2" charset="2"/>
              </a:rPr>
              <a:t> y 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futuros</a:t>
            </a:r>
            <a:r>
              <a:rPr lang="pt-BR" sz="2400" dirty="0" smtClean="0">
                <a:sym typeface="Wingdings" pitchFamily="2" charset="2"/>
              </a:rPr>
              <a:t>.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300" dirty="0" err="1" smtClean="0">
                <a:solidFill>
                  <a:srgbClr val="003366"/>
                </a:solidFill>
              </a:rPr>
              <a:t>Condiciones</a:t>
            </a:r>
            <a:r>
              <a:rPr lang="en-US" sz="2300" dirty="0" smtClean="0">
                <a:solidFill>
                  <a:srgbClr val="003366"/>
                </a:solidFill>
              </a:rPr>
              <a:t> </a:t>
            </a:r>
            <a:r>
              <a:rPr lang="en-US" sz="2300" dirty="0" err="1" smtClean="0">
                <a:solidFill>
                  <a:srgbClr val="003366"/>
                </a:solidFill>
              </a:rPr>
              <a:t>para</a:t>
            </a:r>
            <a:r>
              <a:rPr lang="en-US" sz="2300" dirty="0" smtClean="0">
                <a:solidFill>
                  <a:srgbClr val="003366"/>
                </a:solidFill>
              </a:rPr>
              <a:t> el </a:t>
            </a:r>
            <a:r>
              <a:rPr lang="en-US" sz="2300" dirty="0" err="1" smtClean="0">
                <a:solidFill>
                  <a:srgbClr val="003366"/>
                </a:solidFill>
              </a:rPr>
              <a:t>crecimiento</a:t>
            </a:r>
            <a:r>
              <a:rPr lang="en-US" sz="2300" dirty="0" smtClean="0">
                <a:solidFill>
                  <a:srgbClr val="003366"/>
                </a:solidFill>
              </a:rPr>
              <a:t> </a:t>
            </a:r>
            <a:r>
              <a:rPr lang="en-US" sz="2300" dirty="0" err="1" smtClean="0"/>
              <a:t>sostenible</a:t>
            </a:r>
            <a:r>
              <a:rPr lang="en-US" sz="2300" dirty="0" smtClean="0"/>
              <a:t>.</a:t>
            </a:r>
            <a:r>
              <a:rPr lang="en-US" sz="2300" dirty="0" smtClean="0">
                <a:solidFill>
                  <a:srgbClr val="003366"/>
                </a:solidFill>
              </a:rPr>
              <a:t> 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300" dirty="0" err="1" smtClean="0">
                <a:solidFill>
                  <a:srgbClr val="003366"/>
                </a:solidFill>
                <a:ea typeface="MS Gothic" charset="0"/>
                <a:cs typeface="MS Gothic" charset="0"/>
              </a:rPr>
              <a:t>Oportunidades</a:t>
            </a:r>
            <a:r>
              <a:rPr lang="en-US" sz="2300" dirty="0" smtClean="0">
                <a:solidFill>
                  <a:srgbClr val="003366"/>
                </a:solidFill>
                <a:ea typeface="MS Gothic" charset="0"/>
                <a:cs typeface="MS Gothic" charset="0"/>
              </a:rPr>
              <a:t> de </a:t>
            </a:r>
            <a:r>
              <a:rPr lang="en-US" sz="2300" dirty="0" err="1" smtClean="0">
                <a:solidFill>
                  <a:srgbClr val="003366"/>
                </a:solidFill>
                <a:ea typeface="MS Gothic" charset="0"/>
                <a:cs typeface="MS Gothic" charset="0"/>
              </a:rPr>
              <a:t>Inversi</a:t>
            </a:r>
            <a:r>
              <a:rPr lang="en-US" sz="2300" dirty="0" err="1" smtClean="0">
                <a:ea typeface="MS Gothic" charset="0"/>
                <a:cs typeface="MS Gothic" charset="0"/>
              </a:rPr>
              <a:t>ón</a:t>
            </a:r>
            <a:r>
              <a:rPr lang="en-US" sz="2300" dirty="0" smtClean="0">
                <a:ea typeface="MS Gothic" charset="0"/>
                <a:cs typeface="MS Gothic" charset="0"/>
              </a:rPr>
              <a:t>.</a:t>
            </a:r>
            <a:endParaRPr lang="en-US" sz="2300" dirty="0">
              <a:ea typeface="MS Gothic" charset="0"/>
              <a:cs typeface="MS Gothic" charset="0"/>
            </a:endParaRPr>
          </a:p>
        </p:txBody>
      </p:sp>
      <p:sp>
        <p:nvSpPr>
          <p:cNvPr id="752643" name="Rectangle 2051"/>
          <p:cNvSpPr>
            <a:spLocks noChangeArrowheads="1"/>
          </p:cNvSpPr>
          <p:nvPr/>
        </p:nvSpPr>
        <p:spPr bwMode="auto">
          <a:xfrm>
            <a:off x="685800" y="188913"/>
            <a:ext cx="8305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>
                <a:solidFill>
                  <a:srgbClr val="003366"/>
                </a:solidFill>
              </a:rPr>
              <a:t>Sumario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196752"/>
            <a:ext cx="8206879" cy="1334469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</a:t>
            </a:r>
            <a:r>
              <a:rPr lang="es-UY" sz="3600" dirty="0" smtClean="0">
                <a:solidFill>
                  <a:srgbClr val="003366"/>
                </a:solidFill>
              </a:rPr>
              <a:t>Mundial:</a:t>
            </a:r>
            <a:endParaRPr lang="es-UY" sz="5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rgbClr val="003366"/>
                </a:solidFill>
              </a:rPr>
              <a:t>I</a:t>
            </a:r>
            <a:r>
              <a:rPr lang="es-UY" sz="2400" dirty="0" smtClean="0">
                <a:solidFill>
                  <a:srgbClr val="003366"/>
                </a:solidFill>
              </a:rPr>
              <a:t>ncertidumbres </a:t>
            </a:r>
            <a:r>
              <a:rPr lang="es-UY" sz="2400" dirty="0">
                <a:solidFill>
                  <a:srgbClr val="003366"/>
                </a:solidFill>
              </a:rPr>
              <a:t>y </a:t>
            </a:r>
            <a:r>
              <a:rPr lang="es-UY" sz="2400" dirty="0" smtClean="0">
                <a:solidFill>
                  <a:srgbClr val="003366"/>
                </a:solidFill>
              </a:rPr>
              <a:t>vulnerabilidades.</a:t>
            </a:r>
            <a:r>
              <a:rPr lang="pt-BR" sz="2400" dirty="0" smtClean="0">
                <a:solidFill>
                  <a:srgbClr val="003366"/>
                </a:solidFill>
                <a:sym typeface="Wingdings" pitchFamily="2" charset="2"/>
              </a:rPr>
              <a:t> </a:t>
            </a:r>
            <a:endParaRPr lang="pt-BR" sz="2400" dirty="0">
              <a:solidFill>
                <a:srgbClr val="003366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93846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ChangeArrowheads="1"/>
          </p:cNvSpPr>
          <p:nvPr/>
        </p:nvSpPr>
        <p:spPr bwMode="auto">
          <a:xfrm>
            <a:off x="323528" y="44624"/>
            <a:ext cx="8784976" cy="1873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Balanza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Comercial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Flujo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Comercio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</a:p>
          <a:p>
            <a:pPr algn="r">
              <a:lnSpc>
                <a:spcPct val="90000"/>
              </a:lnSpc>
            </a:pPr>
            <a:r>
              <a:rPr lang="en-US" sz="3200" dirty="0" smtClean="0">
                <a:solidFill>
                  <a:srgbClr val="003366"/>
                </a:solidFill>
              </a:rPr>
              <a:t>(en US$ miles de </a:t>
            </a:r>
            <a:r>
              <a:rPr lang="en-US" sz="3200" dirty="0" err="1" smtClean="0">
                <a:solidFill>
                  <a:srgbClr val="003366"/>
                </a:solidFill>
              </a:rPr>
              <a:t>millones</a:t>
            </a:r>
            <a:r>
              <a:rPr lang="en-US" sz="3200" dirty="0" smtClean="0">
                <a:solidFill>
                  <a:srgbClr val="003366"/>
                </a:solidFill>
              </a:rPr>
              <a:t>) </a:t>
            </a:r>
            <a:endParaRPr lang="en-US" sz="3200" dirty="0">
              <a:solidFill>
                <a:srgbClr val="003366"/>
              </a:solidFill>
            </a:endParaRPr>
          </a:p>
          <a:p>
            <a:pPr algn="r">
              <a:lnSpc>
                <a:spcPct val="90000"/>
              </a:lnSpc>
            </a:pP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7882"/>
            <a:ext cx="8136904" cy="50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613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7324" y="1628800"/>
            <a:ext cx="8406034" cy="26749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736600" indent="-736600" algn="just">
              <a:lnSpc>
                <a:spcPct val="131000"/>
              </a:lnSpc>
              <a:tabLst>
                <a:tab pos="690563" algn="l"/>
                <a:tab pos="73660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3) Mercado de cr</a:t>
            </a:r>
            <a:r>
              <a:rPr lang="pt-BR" sz="3200" b="1" dirty="0" smtClean="0">
                <a:latin typeface="Verdana" pitchFamily="34" charset="0"/>
              </a:rPr>
              <a:t>é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dito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crece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de forma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sostenible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y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el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sistema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financiero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tiene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una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estructura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de capital </a:t>
            </a:r>
            <a:r>
              <a:rPr lang="pt-BR" sz="3200" b="1" dirty="0" err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adecuada</a:t>
            </a:r>
            <a:r>
              <a:rPr lang="pt-BR" sz="32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.</a:t>
            </a:r>
            <a:endParaRPr lang="pt-BR" sz="3400" b="1" dirty="0" smtClean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oportunidades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10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259632" y="-118128"/>
            <a:ext cx="775493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Mercado de </a:t>
            </a: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cr</a:t>
            </a:r>
            <a:r>
              <a:rPr lang="es-E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é</a:t>
            </a: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dito 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tiene un crecimiento saludable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120"/>
            <a:ext cx="8195696" cy="52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sp>
        <p:nvSpPr>
          <p:cNvPr id="8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63385" y="-27384"/>
            <a:ext cx="8109209" cy="1008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r"/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Cr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é</a:t>
            </a:r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ditos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totales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– % del PIB </a:t>
            </a:r>
          </a:p>
          <a:p>
            <a:pPr algn="r"/>
            <a:r>
              <a:rPr lang="en-US" sz="3200" dirty="0" err="1" smtClean="0">
                <a:solidFill>
                  <a:srgbClr val="003366"/>
                </a:solidFill>
              </a:rPr>
              <a:t>Pa</a:t>
            </a:r>
            <a:r>
              <a:rPr lang="en-US" sz="3200" dirty="0" err="1" smtClean="0"/>
              <a:t>í</a:t>
            </a:r>
            <a:r>
              <a:rPr lang="en-US" sz="3200" dirty="0" err="1" smtClean="0">
                <a:solidFill>
                  <a:srgbClr val="003366"/>
                </a:solidFill>
              </a:rPr>
              <a:t>ses</a:t>
            </a:r>
            <a:r>
              <a:rPr lang="en-US" sz="3200" dirty="0" smtClean="0">
                <a:solidFill>
                  <a:srgbClr val="003366"/>
                </a:solidFill>
              </a:rPr>
              <a:t> </a:t>
            </a:r>
            <a:r>
              <a:rPr lang="en-US" sz="3200" dirty="0" err="1" smtClean="0">
                <a:solidFill>
                  <a:srgbClr val="003366"/>
                </a:solidFill>
              </a:rPr>
              <a:t>seleccionados</a:t>
            </a:r>
            <a:r>
              <a:rPr lang="en-US" sz="3200" dirty="0" smtClean="0">
                <a:solidFill>
                  <a:srgbClr val="003366"/>
                </a:solidFill>
              </a:rPr>
              <a:t>  </a:t>
            </a:r>
            <a:endParaRPr lang="en-US" sz="3200" dirty="0">
              <a:solidFill>
                <a:srgbClr val="0033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95132"/>
            <a:ext cx="8280921" cy="5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85687" y="6054864"/>
            <a:ext cx="44007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Ministerio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Finanzas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Elaboración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Banco do Brasil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02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633487" y="-6209"/>
            <a:ext cx="8403009" cy="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Brasil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tiene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un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 sistema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financiero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 </a:t>
            </a:r>
            <a:r>
              <a:rPr lang="pt-BR" b="1" dirty="0" err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bien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  <a:sym typeface="Wingdings" pitchFamily="2" charset="2"/>
              </a:rPr>
              <a:t> capitalizado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grpSp>
        <p:nvGrpSpPr>
          <p:cNvPr id="4" name="Group 3"/>
          <p:cNvGrpSpPr/>
          <p:nvPr/>
        </p:nvGrpSpPr>
        <p:grpSpPr>
          <a:xfrm>
            <a:off x="827584" y="1105580"/>
            <a:ext cx="8316416" cy="5491772"/>
            <a:chOff x="827584" y="1105580"/>
            <a:chExt cx="8316416" cy="549177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38" y="1268760"/>
              <a:ext cx="7990143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27584" y="1105580"/>
              <a:ext cx="831641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b="1" dirty="0" smtClean="0"/>
                <a:t>El capital </a:t>
              </a:r>
              <a:r>
                <a:rPr lang="pt-PT" sz="2800" b="1" dirty="0" err="1" smtClean="0"/>
                <a:t>regulatorio</a:t>
              </a:r>
              <a:r>
                <a:rPr lang="pt-PT" sz="2800" b="1" dirty="0" smtClean="0"/>
                <a:t> para </a:t>
              </a:r>
              <a:r>
                <a:rPr lang="pt-PT" sz="2800" b="1" dirty="0" err="1" smtClean="0"/>
                <a:t>riesgo</a:t>
              </a:r>
              <a:r>
                <a:rPr lang="pt-PT" sz="2800" b="1" dirty="0" smtClean="0"/>
                <a:t> (Basileia II)</a:t>
              </a:r>
              <a:endParaRPr lang="pt-PT" sz="2800" b="1" dirty="0"/>
            </a:p>
          </p:txBody>
        </p:sp>
      </p:grpSp>
      <p:sp>
        <p:nvSpPr>
          <p:cNvPr id="8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211010"/>
            <a:ext cx="8460432" cy="3607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857250" indent="-857250">
              <a:lnSpc>
                <a:spcPct val="131000"/>
              </a:lnSpc>
              <a:tabLst>
                <a:tab pos="722313" algn="l"/>
                <a:tab pos="92075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pt-BR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4</a:t>
            </a:r>
            <a:r>
              <a:rPr lang="pt-BR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)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agricultura brasileña es una historia de éxito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extraordinario.</a:t>
            </a:r>
            <a:endParaRPr lang="pt-BR" sz="6000" b="1" dirty="0" smtClean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35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oportunidades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10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36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-27384"/>
            <a:ext cx="81180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Producción 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agr</a:t>
            </a:r>
            <a:r>
              <a:rPr lang="es-E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í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cola </a:t>
            </a: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 Brasil ha mostrado un gran crecimiento en los </a:t>
            </a:r>
            <a:r>
              <a:rPr lang="es-E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ú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ltimos </a:t>
            </a: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años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0753"/>
            <a:ext cx="8281559" cy="516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-19381"/>
            <a:ext cx="8928992" cy="10772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Brasil avanza en la producción y exportación de </a:t>
            </a:r>
            <a:r>
              <a:rPr lang="es-E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alimentos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7198122" cy="46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03648" y="6165304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USDA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59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4729"/>
            <a:ext cx="8512670" cy="53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3264" y="96843"/>
            <a:ext cx="87849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Producción </a:t>
            </a:r>
            <a:r>
              <a:rPr lang="es-E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Agr</a:t>
            </a:r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í</a:t>
            </a:r>
            <a:r>
              <a:rPr lang="es-E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cola </a:t>
            </a:r>
            <a:r>
              <a:rPr lang="es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 </a:t>
            </a:r>
            <a:r>
              <a:rPr lang="es-E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Á</a:t>
            </a:r>
            <a:r>
              <a:rPr lang="es-ES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rea </a:t>
            </a:r>
            <a:r>
              <a:rPr lang="es-ES" sz="28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Cultivada: la productividad es la respuesta</a:t>
            </a:r>
            <a:endParaRPr lang="pt-BR" sz="28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824619" y="1801570"/>
            <a:ext cx="6644640" cy="2484120"/>
            <a:chOff x="1691640" y="1447800"/>
            <a:chExt cx="6644640" cy="2484120"/>
          </a:xfrm>
        </p:grpSpPr>
        <p:sp>
          <p:nvSpPr>
            <p:cNvPr id="5" name="Forma livre 4"/>
            <p:cNvSpPr/>
            <p:nvPr/>
          </p:nvSpPr>
          <p:spPr>
            <a:xfrm>
              <a:off x="1691640" y="1447800"/>
              <a:ext cx="6644640" cy="2484120"/>
            </a:xfrm>
            <a:custGeom>
              <a:avLst/>
              <a:gdLst>
                <a:gd name="connsiteX0" fmla="*/ 0 w 6644640"/>
                <a:gd name="connsiteY0" fmla="*/ 2484120 h 2484120"/>
                <a:gd name="connsiteX1" fmla="*/ 3276600 w 6644640"/>
                <a:gd name="connsiteY1" fmla="*/ 1813560 h 2484120"/>
                <a:gd name="connsiteX2" fmla="*/ 6644640 w 6644640"/>
                <a:gd name="connsiteY2" fmla="*/ 0 h 24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4640" h="2484120">
                  <a:moveTo>
                    <a:pt x="0" y="2484120"/>
                  </a:moveTo>
                  <a:cubicBezTo>
                    <a:pt x="1084580" y="2355850"/>
                    <a:pt x="2169160" y="2227580"/>
                    <a:pt x="3276600" y="1813560"/>
                  </a:cubicBezTo>
                  <a:cubicBezTo>
                    <a:pt x="4384040" y="1399540"/>
                    <a:pt x="6146800" y="299720"/>
                    <a:pt x="6644640" y="0"/>
                  </a:cubicBezTo>
                </a:path>
              </a:pathLst>
            </a:custGeom>
            <a:ln w="44450">
              <a:solidFill>
                <a:schemeClr val="accent3">
                  <a:lumMod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 rot="19972599">
              <a:off x="4913249" y="2088425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+ 280.7%</a:t>
              </a:r>
              <a:endParaRPr lang="pt-BR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19672" y="4102742"/>
            <a:ext cx="6764600" cy="766418"/>
            <a:chOff x="1767840" y="3794760"/>
            <a:chExt cx="6764600" cy="766418"/>
          </a:xfrm>
        </p:grpSpPr>
        <p:sp>
          <p:nvSpPr>
            <p:cNvPr id="10" name="Forma livre 9"/>
            <p:cNvSpPr/>
            <p:nvPr/>
          </p:nvSpPr>
          <p:spPr>
            <a:xfrm>
              <a:off x="1767840" y="3794760"/>
              <a:ext cx="6764600" cy="342337"/>
            </a:xfrm>
            <a:custGeom>
              <a:avLst/>
              <a:gdLst>
                <a:gd name="connsiteX0" fmla="*/ 0 w 6644640"/>
                <a:gd name="connsiteY0" fmla="*/ 289560 h 342337"/>
                <a:gd name="connsiteX1" fmla="*/ 4343400 w 6644640"/>
                <a:gd name="connsiteY1" fmla="*/ 320040 h 342337"/>
                <a:gd name="connsiteX2" fmla="*/ 6644640 w 6644640"/>
                <a:gd name="connsiteY2" fmla="*/ 0 h 34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44640" h="342337">
                  <a:moveTo>
                    <a:pt x="0" y="289560"/>
                  </a:moveTo>
                  <a:cubicBezTo>
                    <a:pt x="1617980" y="328930"/>
                    <a:pt x="3235960" y="368300"/>
                    <a:pt x="4343400" y="320040"/>
                  </a:cubicBezTo>
                  <a:cubicBezTo>
                    <a:pt x="5450840" y="271780"/>
                    <a:pt x="6271260" y="53340"/>
                    <a:pt x="6644640" y="0"/>
                  </a:cubicBezTo>
                </a:path>
              </a:pathLst>
            </a:custGeom>
            <a:ln w="603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 rot="21177800">
              <a:off x="5750157" y="4037958"/>
              <a:ext cx="24482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chemeClr val="bg1">
                      <a:lumMod val="85000"/>
                    </a:schemeClr>
                  </a:solidFill>
                </a:rPr>
                <a:t>+ 36,2%</a:t>
              </a:r>
              <a:endParaRPr lang="pt-BR" sz="28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5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28750"/>
            <a:ext cx="834175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5"/>
          <p:cNvSpPr txBox="1">
            <a:spLocks noChangeArrowheads="1"/>
          </p:cNvSpPr>
          <p:nvPr/>
        </p:nvSpPr>
        <p:spPr bwMode="auto">
          <a:xfrm>
            <a:off x="683568" y="6497639"/>
            <a:ext cx="3384496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sz="1000" dirty="0" smtClean="0">
                <a:solidFill>
                  <a:schemeClr val="tx1"/>
                </a:solidFill>
              </a:rPr>
              <a:t>Fuente: </a:t>
            </a:r>
            <a:r>
              <a:rPr lang="pt-BR" sz="1000" dirty="0">
                <a:solidFill>
                  <a:schemeClr val="tx1"/>
                </a:solidFill>
              </a:rPr>
              <a:t>FAO. *RAIN FOREST NOT CONSIDERED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70314" y="134342"/>
            <a:ext cx="8686872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defTabSz="914400">
              <a:lnSpc>
                <a:spcPct val="80000"/>
              </a:lnSpc>
              <a:buClrTx/>
              <a:buSzTx/>
              <a:buFontTx/>
              <a:buNone/>
            </a:pP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Disponibilidad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de </a:t>
            </a:r>
            <a:r>
              <a:rPr lang="en-US" sz="32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tierras</a:t>
            </a:r>
            <a:r>
              <a:rPr lang="en-US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para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agricultura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6165304"/>
            <a:ext cx="8208912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1600" dirty="0" err="1" smtClean="0"/>
              <a:t>Fuente</a:t>
            </a:r>
            <a:r>
              <a:rPr lang="pt-PT" sz="1600" dirty="0" smtClean="0"/>
              <a:t>: FAO – </a:t>
            </a:r>
            <a:r>
              <a:rPr lang="pt-PT" sz="1600" dirty="0" err="1" smtClean="0"/>
              <a:t>Organización</a:t>
            </a:r>
            <a:r>
              <a:rPr lang="pt-PT" sz="1600" dirty="0" smtClean="0"/>
              <a:t> de </a:t>
            </a:r>
            <a:r>
              <a:rPr lang="pt-PT" sz="1600" dirty="0" err="1" smtClean="0"/>
              <a:t>las</a:t>
            </a:r>
            <a:r>
              <a:rPr lang="pt-PT" sz="1600" dirty="0" smtClean="0"/>
              <a:t> </a:t>
            </a:r>
            <a:r>
              <a:rPr lang="pt-PT" sz="1600" dirty="0" err="1" smtClean="0"/>
              <a:t>Naciones</a:t>
            </a:r>
            <a:r>
              <a:rPr lang="pt-PT" sz="1600" dirty="0" smtClean="0"/>
              <a:t> Unidas para </a:t>
            </a:r>
            <a:r>
              <a:rPr lang="pt-PT" sz="1600" dirty="0" err="1" smtClean="0"/>
              <a:t>la</a:t>
            </a:r>
            <a:r>
              <a:rPr lang="pt-PT" sz="1600" dirty="0" smtClean="0"/>
              <a:t> </a:t>
            </a:r>
            <a:r>
              <a:rPr lang="pt-PT" sz="1600" dirty="0" err="1" smtClean="0"/>
              <a:t>Alimentación</a:t>
            </a:r>
            <a:r>
              <a:rPr lang="pt-PT" sz="1600" dirty="0" smtClean="0"/>
              <a:t> y </a:t>
            </a:r>
            <a:r>
              <a:rPr lang="pt-PT" sz="1600" dirty="0" err="1" smtClean="0"/>
              <a:t>la</a:t>
            </a:r>
            <a:r>
              <a:rPr lang="pt-PT" sz="1600" dirty="0" smtClean="0"/>
              <a:t> Agricultura</a:t>
            </a:r>
          </a:p>
          <a:p>
            <a:r>
              <a:rPr lang="pt-PT" sz="1600" dirty="0" smtClean="0"/>
              <a:t>* </a:t>
            </a:r>
            <a:r>
              <a:rPr lang="pt-PT" sz="1600" dirty="0" err="1"/>
              <a:t>r</a:t>
            </a:r>
            <a:r>
              <a:rPr lang="pt-PT" sz="1600" dirty="0" err="1" smtClean="0"/>
              <a:t>ain</a:t>
            </a:r>
            <a:r>
              <a:rPr lang="pt-PT" sz="1600" dirty="0" smtClean="0"/>
              <a:t> </a:t>
            </a:r>
            <a:r>
              <a:rPr lang="pt-PT" sz="1600" dirty="0" err="1" smtClean="0"/>
              <a:t>forest</a:t>
            </a:r>
            <a:r>
              <a:rPr lang="pt-PT" sz="1600" dirty="0" smtClean="0"/>
              <a:t> </a:t>
            </a:r>
            <a:r>
              <a:rPr lang="pt-PT" sz="1600" dirty="0" err="1" smtClean="0"/>
              <a:t>not</a:t>
            </a:r>
            <a:r>
              <a:rPr lang="pt-PT" sz="1600" dirty="0" smtClean="0"/>
              <a:t> </a:t>
            </a:r>
            <a:r>
              <a:rPr lang="pt-PT" sz="1600" dirty="0" err="1" smtClean="0"/>
              <a:t>considered</a:t>
            </a:r>
            <a:r>
              <a:rPr lang="pt-PT" sz="1600" dirty="0" smtClean="0"/>
              <a:t>  </a:t>
            </a:r>
            <a:endParaRPr lang="pt-PT" sz="1600" dirty="0"/>
          </a:p>
        </p:txBody>
      </p:sp>
      <p:sp>
        <p:nvSpPr>
          <p:cNvPr id="7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6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980728"/>
            <a:ext cx="899953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4690" name="Rectangle 2"/>
          <p:cNvSpPr>
            <a:spLocks noChangeArrowheads="1"/>
          </p:cNvSpPr>
          <p:nvPr/>
        </p:nvSpPr>
        <p:spPr bwMode="auto">
          <a:xfrm>
            <a:off x="2555875" y="6237288"/>
            <a:ext cx="3384550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20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54691" name="Rectangle 3"/>
          <p:cNvSpPr>
            <a:spLocks noChangeArrowheads="1"/>
          </p:cNvSpPr>
          <p:nvPr/>
        </p:nvSpPr>
        <p:spPr bwMode="auto">
          <a:xfrm>
            <a:off x="2268538" y="6308725"/>
            <a:ext cx="3671887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sz="2200">
              <a:latin typeface="Times New Roman" pitchFamily="18" charset="0"/>
              <a:ea typeface="MS Gothic"/>
              <a:cs typeface="MS Gothic"/>
            </a:endParaRPr>
          </a:p>
        </p:txBody>
      </p:sp>
      <p:sp>
        <p:nvSpPr>
          <p:cNvPr id="754692" name="Rectangle 5"/>
          <p:cNvSpPr>
            <a:spLocks noChangeArrowheads="1"/>
          </p:cNvSpPr>
          <p:nvPr/>
        </p:nvSpPr>
        <p:spPr bwMode="auto">
          <a:xfrm>
            <a:off x="539750" y="44450"/>
            <a:ext cx="8532813" cy="9794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Economía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mundial</a:t>
            </a:r>
            <a:r>
              <a:rPr lang="pt-BR" sz="3200" b="1" dirty="0">
                <a:solidFill>
                  <a:srgbClr val="003366"/>
                </a:solidFill>
              </a:rPr>
              <a:t>: </a:t>
            </a:r>
            <a:r>
              <a:rPr lang="pt-BR" sz="3200" dirty="0" err="1">
                <a:solidFill>
                  <a:srgbClr val="003366"/>
                </a:solidFill>
              </a:rPr>
              <a:t>i</a:t>
            </a:r>
            <a:r>
              <a:rPr lang="pt-BR" sz="3200" dirty="0" err="1">
                <a:solidFill>
                  <a:srgbClr val="003366"/>
                </a:solidFill>
                <a:sym typeface="Wingdings" pitchFamily="2" charset="2"/>
              </a:rPr>
              <a:t>ncertidumbres</a:t>
            </a:r>
            <a:r>
              <a:rPr lang="pt-BR" sz="3200" dirty="0">
                <a:solidFill>
                  <a:srgbClr val="003366"/>
                </a:solidFill>
                <a:sym typeface="Wingdings" pitchFamily="2" charset="2"/>
              </a:rPr>
              <a:t> y vulnerabilidades</a:t>
            </a:r>
            <a:endParaRPr lang="pt-BR" sz="3200" dirty="0">
              <a:solidFill>
                <a:srgbClr val="003366"/>
              </a:solidFill>
            </a:endParaRPr>
          </a:p>
        </p:txBody>
      </p: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3143250" y="785813"/>
            <a:ext cx="2580878" cy="2071688"/>
            <a:chOff x="3143240" y="785794"/>
            <a:chExt cx="2580877" cy="2071690"/>
          </a:xfrm>
        </p:grpSpPr>
        <p:sp>
          <p:nvSpPr>
            <p:cNvPr id="754701" name="Text Box 5"/>
            <p:cNvSpPr txBox="1">
              <a:spLocks noChangeArrowheads="1"/>
            </p:cNvSpPr>
            <p:nvPr/>
          </p:nvSpPr>
          <p:spPr bwMode="auto">
            <a:xfrm>
              <a:off x="3143240" y="785794"/>
              <a:ext cx="2580877" cy="9541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pt-BR" sz="1400" b="1" u="sng" dirty="0">
                  <a:solidFill>
                    <a:srgbClr val="FF0000"/>
                  </a:solidFill>
                </a:rPr>
                <a:t>EURO ZONA: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1400" b="1" dirty="0">
                  <a:solidFill>
                    <a:srgbClr val="FF0000"/>
                  </a:solidFill>
                </a:rPr>
                <a:t> </a:t>
              </a:r>
              <a:r>
                <a:rPr lang="pt-BR" sz="1400" b="1" dirty="0" smtClean="0">
                  <a:solidFill>
                    <a:srgbClr val="FF0000"/>
                  </a:solidFill>
                </a:rPr>
                <a:t>Frágil </a:t>
              </a:r>
              <a:r>
                <a:rPr lang="pt-BR" sz="1400" b="1" dirty="0" err="1">
                  <a:solidFill>
                    <a:srgbClr val="FF0000"/>
                  </a:solidFill>
                </a:rPr>
                <a:t>recuperación</a:t>
              </a:r>
              <a:r>
                <a:rPr lang="pt-BR" sz="1400" b="1" dirty="0">
                  <a:solidFill>
                    <a:srgbClr val="FF0000"/>
                  </a:solidFill>
                </a:rPr>
                <a:t> </a:t>
              </a:r>
              <a:r>
                <a:rPr lang="pt-BR" sz="1400" b="1" dirty="0" smtClean="0">
                  <a:solidFill>
                    <a:srgbClr val="FF0000"/>
                  </a:solidFill>
                </a:rPr>
                <a:t>económica</a:t>
              </a:r>
              <a:endParaRPr lang="pt-BR" sz="1400" b="1" dirty="0">
                <a:solidFill>
                  <a:srgbClr val="FF0000"/>
                </a:solidFill>
              </a:endParaRPr>
            </a:p>
            <a:p>
              <a:pPr marL="119063" indent="-119063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1400" b="1" dirty="0" err="1" smtClean="0">
                  <a:solidFill>
                    <a:srgbClr val="FF0000"/>
                  </a:solidFill>
                </a:rPr>
                <a:t>Riesgos</a:t>
              </a:r>
              <a:r>
                <a:rPr lang="pt-BR" sz="1400" b="1" dirty="0" smtClean="0">
                  <a:solidFill>
                    <a:srgbClr val="FF0000"/>
                  </a:solidFill>
                </a:rPr>
                <a:t>: </a:t>
              </a:r>
              <a:r>
                <a:rPr lang="pt-BR" sz="1400" b="1" dirty="0" err="1" smtClean="0">
                  <a:solidFill>
                    <a:srgbClr val="FF0000"/>
                  </a:solidFill>
                </a:rPr>
                <a:t>la</a:t>
              </a:r>
              <a:r>
                <a:rPr lang="pt-BR" sz="1400" b="1" dirty="0" smtClean="0">
                  <a:solidFill>
                    <a:srgbClr val="FF0000"/>
                  </a:solidFill>
                </a:rPr>
                <a:t> </a:t>
              </a:r>
              <a:r>
                <a:rPr lang="pt-BR" sz="1400" b="1" dirty="0" err="1">
                  <a:solidFill>
                    <a:srgbClr val="FF0000"/>
                  </a:solidFill>
                </a:rPr>
                <a:t>fragilidad</a:t>
              </a:r>
              <a:r>
                <a:rPr lang="pt-BR" sz="1400" b="1" dirty="0">
                  <a:solidFill>
                    <a:srgbClr val="FF0000"/>
                  </a:solidFill>
                </a:rPr>
                <a:t> fiscal y </a:t>
              </a:r>
              <a:r>
                <a:rPr lang="pt-BR" sz="1400" b="1" dirty="0" err="1">
                  <a:solidFill>
                    <a:srgbClr val="FF0000"/>
                  </a:solidFill>
                </a:rPr>
                <a:t>la</a:t>
              </a:r>
              <a:r>
                <a:rPr lang="pt-BR" sz="1400" b="1" dirty="0">
                  <a:solidFill>
                    <a:srgbClr val="FF0000"/>
                  </a:solidFill>
                </a:rPr>
                <a:t> </a:t>
              </a:r>
              <a:r>
                <a:rPr lang="pt-BR" sz="1400" b="1" dirty="0" err="1">
                  <a:solidFill>
                    <a:srgbClr val="FF0000"/>
                  </a:solidFill>
                </a:rPr>
                <a:t>deflación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ector reto 7"/>
            <p:cNvCxnSpPr>
              <a:endCxn id="754701" idx="2"/>
            </p:cNvCxnSpPr>
            <p:nvPr/>
          </p:nvCxnSpPr>
          <p:spPr>
            <a:xfrm flipH="1" flipV="1">
              <a:off x="4433679" y="1739902"/>
              <a:ext cx="209773" cy="111758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71438" y="2571749"/>
            <a:ext cx="2196306" cy="2551587"/>
            <a:chOff x="71406" y="2571744"/>
            <a:chExt cx="2196322" cy="2552379"/>
          </a:xfrm>
        </p:grpSpPr>
        <p:sp>
          <p:nvSpPr>
            <p:cNvPr id="754698" name="Text Box 5"/>
            <p:cNvSpPr txBox="1">
              <a:spLocks noChangeArrowheads="1"/>
            </p:cNvSpPr>
            <p:nvPr/>
          </p:nvSpPr>
          <p:spPr bwMode="auto">
            <a:xfrm>
              <a:off x="71406" y="3929066"/>
              <a:ext cx="2196322" cy="1195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pt-BR" sz="1400" b="1" u="sng" dirty="0">
                  <a:solidFill>
                    <a:srgbClr val="800000"/>
                  </a:solidFill>
                </a:rPr>
                <a:t>EE.UU: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1400" b="1" dirty="0">
                  <a:solidFill>
                    <a:srgbClr val="800000"/>
                  </a:solidFill>
                </a:rPr>
                <a:t> </a:t>
              </a:r>
              <a:r>
                <a:rPr lang="pt-BR" sz="1400" b="1" dirty="0" err="1">
                  <a:solidFill>
                    <a:srgbClr val="800000"/>
                  </a:solidFill>
                </a:rPr>
                <a:t>Economía</a:t>
              </a:r>
              <a:r>
                <a:rPr lang="pt-BR" sz="1400" b="1" dirty="0">
                  <a:solidFill>
                    <a:srgbClr val="800000"/>
                  </a:solidFill>
                </a:rPr>
                <a:t> </a:t>
              </a:r>
              <a:r>
                <a:rPr lang="pt-BR" sz="1400" b="1" dirty="0" err="1">
                  <a:solidFill>
                    <a:srgbClr val="800000"/>
                  </a:solidFill>
                </a:rPr>
                <a:t>en</a:t>
              </a:r>
              <a:endParaRPr lang="pt-BR" sz="1400" b="1" dirty="0">
                <a:solidFill>
                  <a:srgbClr val="800000"/>
                </a:solidFill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pt-BR" sz="1400" b="1" dirty="0">
                  <a:solidFill>
                    <a:srgbClr val="800000"/>
                  </a:solidFill>
                </a:rPr>
                <a:t>   </a:t>
              </a:r>
              <a:r>
                <a:rPr lang="pt-BR" sz="1400" b="1" dirty="0" err="1">
                  <a:solidFill>
                    <a:srgbClr val="800000"/>
                  </a:solidFill>
                </a:rPr>
                <a:t>recuperación</a:t>
              </a:r>
              <a:r>
                <a:rPr lang="pt-BR" sz="1400" b="1" dirty="0">
                  <a:solidFill>
                    <a:srgbClr val="800000"/>
                  </a:solidFill>
                </a:rPr>
                <a:t>. </a:t>
              </a:r>
            </a:p>
            <a:p>
              <a:pPr marL="115888" indent="-115888">
                <a:lnSpc>
                  <a:spcPct val="90000"/>
                </a:lnSpc>
                <a:spcBef>
                  <a:spcPct val="50000"/>
                </a:spcBef>
                <a:buFontTx/>
                <a:buChar char="•"/>
              </a:pPr>
              <a:r>
                <a:rPr lang="pt-BR" sz="1400" b="1" dirty="0" smtClean="0">
                  <a:solidFill>
                    <a:srgbClr val="800000"/>
                  </a:solidFill>
                </a:rPr>
                <a:t>Políticas fiscal </a:t>
              </a:r>
              <a:r>
                <a:rPr lang="pt-BR" sz="1400" b="1" dirty="0">
                  <a:solidFill>
                    <a:srgbClr val="800000"/>
                  </a:solidFill>
                </a:rPr>
                <a:t>y </a:t>
              </a:r>
              <a:r>
                <a:rPr lang="pt-BR" sz="1400" b="1" dirty="0" err="1" smtClean="0">
                  <a:solidFill>
                    <a:srgbClr val="800000"/>
                  </a:solidFill>
                </a:rPr>
                <a:t>monetaria</a:t>
              </a:r>
              <a:r>
                <a:rPr lang="pt-BR" sz="1400" b="1" dirty="0" smtClean="0">
                  <a:solidFill>
                    <a:srgbClr val="800000"/>
                  </a:solidFill>
                </a:rPr>
                <a:t> </a:t>
              </a:r>
              <a:r>
                <a:rPr lang="pt-BR" sz="1400" b="1" dirty="0" err="1" smtClean="0">
                  <a:solidFill>
                    <a:srgbClr val="800000"/>
                  </a:solidFill>
                </a:rPr>
                <a:t>frágiles</a:t>
              </a:r>
              <a:endParaRPr lang="pt-BR" sz="1400" b="1" dirty="0">
                <a:solidFill>
                  <a:srgbClr val="800000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 flipV="1">
              <a:off x="785786" y="3357801"/>
              <a:ext cx="642942" cy="571677"/>
            </a:xfrm>
            <a:prstGeom prst="line">
              <a:avLst/>
            </a:prstGeom>
            <a:ln w="254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 flipV="1">
              <a:off x="571472" y="2571744"/>
              <a:ext cx="71439" cy="1286274"/>
            </a:xfrm>
            <a:prstGeom prst="line">
              <a:avLst/>
            </a:prstGeom>
            <a:ln w="254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286125" y="5229200"/>
            <a:ext cx="3643313" cy="12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pt-BR" sz="2000" b="1" u="sng" dirty="0">
                <a:solidFill>
                  <a:srgbClr val="00B0F0"/>
                </a:solidFill>
                <a:cs typeface="Arial" charset="0"/>
              </a:rPr>
              <a:t>BRICS</a:t>
            </a:r>
            <a:r>
              <a:rPr lang="pt-BR" b="1" u="sng" dirty="0">
                <a:solidFill>
                  <a:srgbClr val="00B0F0"/>
                </a:solidFill>
                <a:cs typeface="Arial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rgbClr val="00B0F0"/>
                </a:solidFill>
                <a:cs typeface="Arial" charset="0"/>
              </a:rPr>
              <a:t> </a:t>
            </a:r>
            <a:r>
              <a:rPr lang="pt-BR" b="1" dirty="0" err="1">
                <a:solidFill>
                  <a:srgbClr val="00B0F0"/>
                </a:solidFill>
                <a:cs typeface="Arial" charset="0"/>
              </a:rPr>
              <a:t>Mejores</a:t>
            </a:r>
            <a:r>
              <a:rPr lang="pt-BR" b="1" dirty="0">
                <a:solidFill>
                  <a:srgbClr val="00B0F0"/>
                </a:solidFill>
                <a:cs typeface="Arial" charset="0"/>
              </a:rPr>
              <a:t> fundamentos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rgbClr val="00B0F0"/>
                </a:solidFill>
                <a:cs typeface="Arial" charset="0"/>
              </a:rPr>
              <a:t> Mayor </a:t>
            </a:r>
            <a:r>
              <a:rPr lang="pt-BR" b="1" dirty="0" err="1">
                <a:solidFill>
                  <a:srgbClr val="00B0F0"/>
                </a:solidFill>
                <a:cs typeface="Arial" charset="0"/>
              </a:rPr>
              <a:t>crecimiento</a:t>
            </a:r>
            <a:r>
              <a:rPr lang="pt-BR" b="1" dirty="0">
                <a:solidFill>
                  <a:srgbClr val="00B0F0"/>
                </a:solidFill>
                <a:cs typeface="Arial" charset="0"/>
              </a:rPr>
              <a:t> económico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pt-BR" b="1" dirty="0">
                <a:solidFill>
                  <a:srgbClr val="00B0F0"/>
                </a:solidFill>
                <a:cs typeface="Arial" charset="0"/>
              </a:rPr>
              <a:t> Oportunidades de </a:t>
            </a:r>
            <a:r>
              <a:rPr lang="pt-BR" b="1" dirty="0" err="1" smtClean="0">
                <a:solidFill>
                  <a:srgbClr val="00B0F0"/>
                </a:solidFill>
                <a:cs typeface="Arial" charset="0"/>
              </a:rPr>
              <a:t>inversión</a:t>
            </a:r>
            <a:endParaRPr lang="pt-BR" b="1" dirty="0">
              <a:solidFill>
                <a:srgbClr val="00B0F0"/>
              </a:solidFill>
              <a:cs typeface="Arial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812360" y="3223312"/>
            <a:ext cx="12442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16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Japón</a:t>
            </a:r>
            <a:r>
              <a:rPr lang="pt-BR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:</a:t>
            </a:r>
            <a:endParaRPr lang="pt-BR" sz="1200" b="1" u="sng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La baja </a:t>
            </a:r>
            <a:r>
              <a:rPr lang="pt-BR" sz="1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propensión</a:t>
            </a: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</a:t>
            </a:r>
            <a:r>
              <a:rPr lang="pt-B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al </a:t>
            </a: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consumo es </a:t>
            </a:r>
            <a:r>
              <a:rPr lang="pt-BR" sz="1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el</a:t>
            </a:r>
            <a:r>
              <a:rPr lang="pt-BR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 principal </a:t>
            </a:r>
            <a:r>
              <a:rPr lang="pt-BR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desafío</a:t>
            </a:r>
            <a:endParaRPr lang="pt-BR" sz="12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142235" y="3933056"/>
            <a:ext cx="2013941" cy="4190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pt-BR" sz="1400" b="1" u="sng" dirty="0">
                <a:solidFill>
                  <a:schemeClr val="accent1">
                    <a:lumMod val="50000"/>
                  </a:schemeClr>
                </a:solidFill>
              </a:rPr>
              <a:t>Oriente </a:t>
            </a:r>
            <a:r>
              <a:rPr lang="pt-BR" sz="1400" b="1" u="sng" dirty="0" err="1">
                <a:solidFill>
                  <a:schemeClr val="accent1">
                    <a:lumMod val="50000"/>
                  </a:schemeClr>
                </a:solidFill>
              </a:rPr>
              <a:t>Medio</a:t>
            </a:r>
            <a:r>
              <a:rPr lang="pt-BR" sz="1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400" b="1" u="sng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pt-BR" sz="1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sz="1400" b="1" u="sng" dirty="0" smtClean="0">
                <a:solidFill>
                  <a:schemeClr val="accent1">
                    <a:lumMod val="50000"/>
                  </a:schemeClr>
                </a:solidFill>
              </a:rPr>
              <a:t>África</a:t>
            </a:r>
            <a:r>
              <a:rPr lang="pt-BR" sz="1100" b="1" u="sng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pt-BR" sz="11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1100" b="1" dirty="0">
                <a:solidFill>
                  <a:schemeClr val="accent1">
                    <a:lumMod val="50000"/>
                  </a:schemeClr>
                </a:solidFill>
              </a:rPr>
              <a:t> riesgos geopolíticos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53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8" name="Group 7187"/>
          <p:cNvGrpSpPr/>
          <p:nvPr/>
        </p:nvGrpSpPr>
        <p:grpSpPr>
          <a:xfrm>
            <a:off x="2339752" y="2420888"/>
            <a:ext cx="5760640" cy="4248472"/>
            <a:chOff x="2339752" y="2071678"/>
            <a:chExt cx="5760640" cy="4248472"/>
          </a:xfrm>
        </p:grpSpPr>
        <p:sp>
          <p:nvSpPr>
            <p:cNvPr id="8" name="Forma livre 7"/>
            <p:cNvSpPr/>
            <p:nvPr/>
          </p:nvSpPr>
          <p:spPr>
            <a:xfrm>
              <a:off x="2339752" y="2071678"/>
              <a:ext cx="4484689" cy="4248472"/>
            </a:xfrm>
            <a:custGeom>
              <a:avLst/>
              <a:gdLst>
                <a:gd name="connsiteX0" fmla="*/ 0 w 4809736"/>
                <a:gd name="connsiteY0" fmla="*/ 2112063 h 4224125"/>
                <a:gd name="connsiteX1" fmla="*/ 2404868 w 4809736"/>
                <a:gd name="connsiteY1" fmla="*/ 0 h 4224125"/>
                <a:gd name="connsiteX2" fmla="*/ 4809736 w 4809736"/>
                <a:gd name="connsiteY2" fmla="*/ 2112063 h 4224125"/>
                <a:gd name="connsiteX3" fmla="*/ 2404868 w 4809736"/>
                <a:gd name="connsiteY3" fmla="*/ 4224126 h 4224125"/>
                <a:gd name="connsiteX4" fmla="*/ 0 w 4809736"/>
                <a:gd name="connsiteY4" fmla="*/ 2112063 h 42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9736" h="4224125">
                  <a:moveTo>
                    <a:pt x="0" y="2112063"/>
                  </a:moveTo>
                  <a:cubicBezTo>
                    <a:pt x="0" y="945603"/>
                    <a:pt x="1076696" y="0"/>
                    <a:pt x="2404868" y="0"/>
                  </a:cubicBezTo>
                  <a:cubicBezTo>
                    <a:pt x="3733040" y="0"/>
                    <a:pt x="4809736" y="945603"/>
                    <a:pt x="4809736" y="2112063"/>
                  </a:cubicBezTo>
                  <a:cubicBezTo>
                    <a:pt x="4809736" y="3278523"/>
                    <a:pt x="3733040" y="4224126"/>
                    <a:pt x="2404868" y="4224126"/>
                  </a:cubicBezTo>
                  <a:cubicBezTo>
                    <a:pt x="1076696" y="4224126"/>
                    <a:pt x="0" y="3278523"/>
                    <a:pt x="0" y="2112063"/>
                  </a:cubicBezTo>
                  <a:close/>
                </a:path>
              </a:pathLst>
            </a:custGeom>
            <a:solidFill>
              <a:srgbClr val="FFFF00">
                <a:alpha val="90000"/>
              </a:srgb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86920" tIns="701159" rIns="786920" bIns="701159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  <p:grpSp>
          <p:nvGrpSpPr>
            <p:cNvPr id="7169" name="Group 7168"/>
            <p:cNvGrpSpPr/>
            <p:nvPr/>
          </p:nvGrpSpPr>
          <p:grpSpPr>
            <a:xfrm>
              <a:off x="4338306" y="2204864"/>
              <a:ext cx="936104" cy="369332"/>
              <a:chOff x="4355976" y="2204864"/>
              <a:chExt cx="936104" cy="369332"/>
            </a:xfrm>
          </p:grpSpPr>
          <p:pic>
            <p:nvPicPr>
              <p:cNvPr id="9" name="Picture 11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214156"/>
                <a:ext cx="40344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CaixaDeTexto 10"/>
              <p:cNvSpPr txBox="1"/>
              <p:nvPr/>
            </p:nvSpPr>
            <p:spPr>
              <a:xfrm>
                <a:off x="4687415" y="2204864"/>
                <a:ext cx="604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EUA</a:t>
                </a:r>
                <a:endParaRPr lang="pt-BR" b="1" dirty="0"/>
              </a:p>
            </p:txBody>
          </p:sp>
        </p:grpSp>
        <p:grpSp>
          <p:nvGrpSpPr>
            <p:cNvPr id="7172" name="Group 7171"/>
            <p:cNvGrpSpPr/>
            <p:nvPr/>
          </p:nvGrpSpPr>
          <p:grpSpPr>
            <a:xfrm>
              <a:off x="4339417" y="2564904"/>
              <a:ext cx="1050408" cy="369332"/>
              <a:chOff x="4357087" y="2564904"/>
              <a:chExt cx="1050408" cy="369332"/>
            </a:xfrm>
          </p:grpSpPr>
          <p:pic>
            <p:nvPicPr>
              <p:cNvPr id="12" name="Picture 29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2574196"/>
                <a:ext cx="402336" cy="301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CaixaDeTexto 12"/>
              <p:cNvSpPr txBox="1"/>
              <p:nvPr/>
            </p:nvSpPr>
            <p:spPr>
              <a:xfrm>
                <a:off x="4687415" y="256490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China</a:t>
                </a:r>
                <a:endParaRPr lang="pt-BR" b="1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676830" y="4869161"/>
              <a:ext cx="1191314" cy="720079"/>
              <a:chOff x="4694500" y="4869161"/>
              <a:chExt cx="1191314" cy="720079"/>
            </a:xfrm>
          </p:grpSpPr>
          <p:pic>
            <p:nvPicPr>
              <p:cNvPr id="16" name="Picture 67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7414" y="4869161"/>
                <a:ext cx="474344" cy="376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aixaDeTexto 16"/>
              <p:cNvSpPr txBox="1"/>
              <p:nvPr/>
            </p:nvSpPr>
            <p:spPr>
              <a:xfrm>
                <a:off x="4694500" y="5219908"/>
                <a:ext cx="1191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Alemania</a:t>
                </a:r>
                <a:endParaRPr lang="pt-BR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660606" y="4941168"/>
              <a:ext cx="1191314" cy="657364"/>
              <a:chOff x="2678276" y="4941168"/>
              <a:chExt cx="1191314" cy="65736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1478" y="4941168"/>
                <a:ext cx="477221" cy="318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CaixaDeTexto 19"/>
              <p:cNvSpPr txBox="1"/>
              <p:nvPr/>
            </p:nvSpPr>
            <p:spPr>
              <a:xfrm>
                <a:off x="2678276" y="5229200"/>
                <a:ext cx="1191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Francia</a:t>
                </a:r>
                <a:endParaRPr lang="pt-BR" b="1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114510" y="4900821"/>
              <a:ext cx="1977638" cy="688419"/>
              <a:chOff x="3132180" y="4900821"/>
              <a:chExt cx="1977638" cy="688419"/>
            </a:xfrm>
          </p:grpSpPr>
          <p:pic>
            <p:nvPicPr>
              <p:cNvPr id="18" name="Picture 35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792" y="4900821"/>
                <a:ext cx="522200" cy="34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aixaDeTexto 20"/>
              <p:cNvSpPr txBox="1"/>
              <p:nvPr/>
            </p:nvSpPr>
            <p:spPr>
              <a:xfrm>
                <a:off x="3132180" y="5219908"/>
                <a:ext cx="197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 smtClean="0"/>
                  <a:t>Reino Unido</a:t>
                </a:r>
                <a:endParaRPr lang="pt-BR" b="1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416591" y="5603499"/>
              <a:ext cx="867377" cy="630999"/>
              <a:chOff x="3434261" y="5603499"/>
              <a:chExt cx="867377" cy="630999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3074" y="5603499"/>
                <a:ext cx="471234" cy="333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CaixaDeTexto 22"/>
              <p:cNvSpPr txBox="1"/>
              <p:nvPr/>
            </p:nvSpPr>
            <p:spPr>
              <a:xfrm>
                <a:off x="3434261" y="5865166"/>
                <a:ext cx="867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España</a:t>
                </a:r>
                <a:endParaRPr lang="pt-BR" b="1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39280" y="4952611"/>
              <a:ext cx="831274" cy="636629"/>
              <a:chOff x="5756950" y="4952611"/>
              <a:chExt cx="831274" cy="636629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8886" y="4952611"/>
                <a:ext cx="541306" cy="359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5" name="CaixaDeTexto 24"/>
              <p:cNvSpPr txBox="1"/>
              <p:nvPr/>
            </p:nvSpPr>
            <p:spPr>
              <a:xfrm>
                <a:off x="5756950" y="5219908"/>
                <a:ext cx="831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Italia</a:t>
                </a:r>
                <a:endParaRPr lang="pt-BR" b="1" dirty="0"/>
              </a:p>
            </p:txBody>
          </p:sp>
        </p:grpSp>
        <p:grpSp>
          <p:nvGrpSpPr>
            <p:cNvPr id="7173" name="Group 7172"/>
            <p:cNvGrpSpPr/>
            <p:nvPr/>
          </p:nvGrpSpPr>
          <p:grpSpPr>
            <a:xfrm>
              <a:off x="4339417" y="2924944"/>
              <a:ext cx="1050408" cy="369332"/>
              <a:chOff x="4357087" y="2924944"/>
              <a:chExt cx="1050408" cy="369332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2934236"/>
                <a:ext cx="402336" cy="323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CaixaDeTexto 26"/>
              <p:cNvSpPr txBox="1"/>
              <p:nvPr/>
            </p:nvSpPr>
            <p:spPr>
              <a:xfrm>
                <a:off x="4687415" y="292494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India</a:t>
                </a:r>
                <a:endParaRPr lang="pt-BR" b="1" dirty="0"/>
              </a:p>
            </p:txBody>
          </p:sp>
        </p:grpSp>
        <p:grpSp>
          <p:nvGrpSpPr>
            <p:cNvPr id="7174" name="Group 7173"/>
            <p:cNvGrpSpPr/>
            <p:nvPr/>
          </p:nvGrpSpPr>
          <p:grpSpPr>
            <a:xfrm>
              <a:off x="4338306" y="3284984"/>
              <a:ext cx="1140905" cy="369332"/>
              <a:chOff x="4355976" y="3284984"/>
              <a:chExt cx="1140905" cy="369332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294276"/>
                <a:ext cx="403447" cy="31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" name="CaixaDeTexto 28"/>
              <p:cNvSpPr txBox="1"/>
              <p:nvPr/>
            </p:nvSpPr>
            <p:spPr>
              <a:xfrm>
                <a:off x="4687414" y="3284984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Russia</a:t>
                </a:r>
                <a:endParaRPr lang="pt-BR" b="1" dirty="0"/>
              </a:p>
            </p:txBody>
          </p:sp>
        </p:grpSp>
        <p:grpSp>
          <p:nvGrpSpPr>
            <p:cNvPr id="7175" name="Group 7174"/>
            <p:cNvGrpSpPr/>
            <p:nvPr/>
          </p:nvGrpSpPr>
          <p:grpSpPr>
            <a:xfrm>
              <a:off x="4339417" y="3635732"/>
              <a:ext cx="1139795" cy="369332"/>
              <a:chOff x="4357087" y="3635732"/>
              <a:chExt cx="1139795" cy="369332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3654316"/>
                <a:ext cx="412858" cy="29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CaixaDeTexto 30"/>
              <p:cNvSpPr txBox="1"/>
              <p:nvPr/>
            </p:nvSpPr>
            <p:spPr>
              <a:xfrm>
                <a:off x="4687415" y="3635732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Brazil</a:t>
                </a:r>
                <a:endParaRPr lang="pt-BR" b="1" dirty="0"/>
              </a:p>
            </p:txBody>
          </p:sp>
        </p:grpSp>
        <p:sp>
          <p:nvSpPr>
            <p:cNvPr id="52" name="CaixaDeTexto 51"/>
            <p:cNvSpPr txBox="1"/>
            <p:nvPr/>
          </p:nvSpPr>
          <p:spPr>
            <a:xfrm>
              <a:off x="6444208" y="5168022"/>
              <a:ext cx="1656184" cy="830997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pt-BR" sz="1600" dirty="0" smtClean="0"/>
                <a:t>PIB </a:t>
              </a:r>
              <a:r>
                <a:rPr lang="pt-BR" sz="1600" dirty="0" err="1" smtClean="0"/>
                <a:t>mayor</a:t>
              </a:r>
              <a:r>
                <a:rPr lang="pt-BR" sz="1600" dirty="0" smtClean="0"/>
                <a:t> que </a:t>
              </a:r>
              <a:r>
                <a:rPr lang="pt-BR" sz="1600" dirty="0"/>
                <a:t>US$ 1 </a:t>
              </a:r>
              <a:r>
                <a:rPr lang="pt-BR" sz="1600" dirty="0" err="1" smtClean="0"/>
                <a:t>billion</a:t>
              </a:r>
              <a:r>
                <a:rPr lang="pt-BR" sz="1600" dirty="0" smtClean="0"/>
                <a:t> </a:t>
              </a:r>
              <a:r>
                <a:rPr lang="pt-BR" sz="1600" dirty="0"/>
                <a:t>(</a:t>
              </a:r>
              <a:r>
                <a:rPr lang="pt-BR" sz="1600" dirty="0" smtClean="0"/>
                <a:t>2011)</a:t>
              </a:r>
              <a:endParaRPr lang="en-US" sz="1600" dirty="0"/>
            </a:p>
          </p:txBody>
        </p:sp>
        <p:grpSp>
          <p:nvGrpSpPr>
            <p:cNvPr id="7168" name="Group 7167"/>
            <p:cNvGrpSpPr/>
            <p:nvPr/>
          </p:nvGrpSpPr>
          <p:grpSpPr>
            <a:xfrm>
              <a:off x="5091208" y="5625473"/>
              <a:ext cx="1191314" cy="611839"/>
              <a:chOff x="5108878" y="5625473"/>
              <a:chExt cx="1191314" cy="611839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5625473"/>
                <a:ext cx="629711" cy="338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CaixaDeTexto 48"/>
              <p:cNvSpPr txBox="1"/>
              <p:nvPr/>
            </p:nvSpPr>
            <p:spPr>
              <a:xfrm>
                <a:off x="5108878" y="5867980"/>
                <a:ext cx="1191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Canadá</a:t>
                </a:r>
                <a:endParaRPr lang="pt-BR" b="1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6790" y="5589240"/>
              <a:ext cx="831274" cy="671623"/>
              <a:chOff x="4316790" y="5589240"/>
              <a:chExt cx="831274" cy="671623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5589240"/>
                <a:ext cx="569675" cy="374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CaixaDeTexto 46"/>
              <p:cNvSpPr txBox="1"/>
              <p:nvPr/>
            </p:nvSpPr>
            <p:spPr>
              <a:xfrm>
                <a:off x="4316790" y="5891531"/>
                <a:ext cx="831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/>
                  <a:t>C</a:t>
                </a:r>
                <a:r>
                  <a:rPr lang="pt-BR" b="1" dirty="0" err="1" smtClean="0"/>
                  <a:t>orea</a:t>
                </a:r>
                <a:endParaRPr lang="pt-BR" b="1" dirty="0"/>
              </a:p>
            </p:txBody>
          </p:sp>
        </p:grpSp>
        <p:grpSp>
          <p:nvGrpSpPr>
            <p:cNvPr id="7181" name="Group 7180"/>
            <p:cNvGrpSpPr/>
            <p:nvPr/>
          </p:nvGrpSpPr>
          <p:grpSpPr>
            <a:xfrm>
              <a:off x="2984543" y="3995772"/>
              <a:ext cx="1515449" cy="369332"/>
              <a:chOff x="2984543" y="3995772"/>
              <a:chExt cx="1515449" cy="369332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4543" y="4036425"/>
                <a:ext cx="413969" cy="328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CaixaDeTexto 45"/>
              <p:cNvSpPr txBox="1"/>
              <p:nvPr/>
            </p:nvSpPr>
            <p:spPr>
              <a:xfrm>
                <a:off x="3344583" y="3995772"/>
                <a:ext cx="1155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Australia</a:t>
                </a:r>
                <a:endParaRPr lang="pt-BR" b="1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5868144" y="3212976"/>
              <a:ext cx="1296144" cy="936104"/>
              <a:chOff x="5868144" y="3212976"/>
              <a:chExt cx="1296144" cy="936104"/>
            </a:xfrm>
          </p:grpSpPr>
          <p:pic>
            <p:nvPicPr>
              <p:cNvPr id="95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3789040"/>
                <a:ext cx="432048" cy="3356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6" name="CaixaDeTexto 14"/>
              <p:cNvSpPr txBox="1"/>
              <p:nvPr/>
            </p:nvSpPr>
            <p:spPr>
              <a:xfrm>
                <a:off x="6300192" y="377974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Japón</a:t>
                </a:r>
                <a:endParaRPr lang="pt-BR" b="1" dirty="0"/>
              </a:p>
            </p:txBody>
          </p:sp>
          <p:pic>
            <p:nvPicPr>
              <p:cNvPr id="97" name="Picture 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3222268"/>
                <a:ext cx="412857" cy="30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CaixaDeTexto 34"/>
              <p:cNvSpPr txBox="1"/>
              <p:nvPr/>
            </p:nvSpPr>
            <p:spPr>
              <a:xfrm>
                <a:off x="6208993" y="3212976"/>
                <a:ext cx="953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Mexico</a:t>
                </a:r>
                <a:endParaRPr lang="pt-BR" b="1" dirty="0"/>
              </a:p>
            </p:txBody>
          </p:sp>
        </p:grpSp>
      </p:grpSp>
      <p:sp>
        <p:nvSpPr>
          <p:cNvPr id="4" name="Título 4"/>
          <p:cNvSpPr txBox="1">
            <a:spLocks/>
          </p:cNvSpPr>
          <p:nvPr/>
        </p:nvSpPr>
        <p:spPr>
          <a:xfrm>
            <a:off x="914400" y="44624"/>
            <a:ext cx="8229600" cy="18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685266" y="-73103"/>
            <a:ext cx="8229600" cy="457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Las condiciones para un crecimiento sostenido</a:t>
            </a:r>
          </a:p>
          <a:p>
            <a:pPr algn="r"/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Son pocos los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pa</a:t>
            </a:r>
            <a:r>
              <a:rPr lang="es-ES" sz="2400" b="1" dirty="0" smtClean="0"/>
              <a:t>í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ses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</a:rPr>
              <a:t>que tienen el mismo potencial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</a:rPr>
              <a:t>de Brasil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9403" y="6468725"/>
            <a:ext cx="2475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Fuente: Banco Mundial y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FAO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189" name="Group 7188"/>
          <p:cNvGrpSpPr/>
          <p:nvPr/>
        </p:nvGrpSpPr>
        <p:grpSpPr>
          <a:xfrm>
            <a:off x="4067945" y="1554091"/>
            <a:ext cx="4932039" cy="3675109"/>
            <a:chOff x="4067945" y="1196752"/>
            <a:chExt cx="4932039" cy="3675109"/>
          </a:xfrm>
        </p:grpSpPr>
        <p:sp>
          <p:nvSpPr>
            <p:cNvPr id="3" name="Forma livre 2"/>
            <p:cNvSpPr/>
            <p:nvPr/>
          </p:nvSpPr>
          <p:spPr>
            <a:xfrm>
              <a:off x="4067945" y="1196752"/>
              <a:ext cx="3888432" cy="3675109"/>
            </a:xfrm>
            <a:custGeom>
              <a:avLst/>
              <a:gdLst>
                <a:gd name="connsiteX0" fmla="*/ 0 w 4506602"/>
                <a:gd name="connsiteY0" fmla="*/ 1983407 h 3966814"/>
                <a:gd name="connsiteX1" fmla="*/ 2253301 w 4506602"/>
                <a:gd name="connsiteY1" fmla="*/ 0 h 3966814"/>
                <a:gd name="connsiteX2" fmla="*/ 4506602 w 4506602"/>
                <a:gd name="connsiteY2" fmla="*/ 1983407 h 3966814"/>
                <a:gd name="connsiteX3" fmla="*/ 2253301 w 4506602"/>
                <a:gd name="connsiteY3" fmla="*/ 3966814 h 3966814"/>
                <a:gd name="connsiteX4" fmla="*/ 0 w 4506602"/>
                <a:gd name="connsiteY4" fmla="*/ 1983407 h 3966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602" h="3966814">
                  <a:moveTo>
                    <a:pt x="0" y="1983407"/>
                  </a:moveTo>
                  <a:cubicBezTo>
                    <a:pt x="0" y="888002"/>
                    <a:pt x="1008837" y="0"/>
                    <a:pt x="2253301" y="0"/>
                  </a:cubicBezTo>
                  <a:cubicBezTo>
                    <a:pt x="3497765" y="0"/>
                    <a:pt x="4506602" y="888002"/>
                    <a:pt x="4506602" y="1983407"/>
                  </a:cubicBezTo>
                  <a:cubicBezTo>
                    <a:pt x="4506602" y="3078812"/>
                    <a:pt x="3497765" y="3966814"/>
                    <a:pt x="2253301" y="3966814"/>
                  </a:cubicBezTo>
                  <a:cubicBezTo>
                    <a:pt x="1008837" y="3966814"/>
                    <a:pt x="0" y="3078812"/>
                    <a:pt x="0" y="1983407"/>
                  </a:cubicBezTo>
                  <a:close/>
                </a:path>
              </a:pathLst>
            </a:custGeom>
            <a:solidFill>
              <a:schemeClr val="accent6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2527" tIns="663476" rIns="742527" bIns="663476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  <p:grpSp>
          <p:nvGrpSpPr>
            <p:cNvPr id="7178" name="Group 7177"/>
            <p:cNvGrpSpPr/>
            <p:nvPr/>
          </p:nvGrpSpPr>
          <p:grpSpPr>
            <a:xfrm>
              <a:off x="5868144" y="3779748"/>
              <a:ext cx="1296144" cy="369332"/>
              <a:chOff x="5868144" y="3779748"/>
              <a:chExt cx="1296144" cy="36933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3789040"/>
                <a:ext cx="432048" cy="3356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CaixaDeTexto 14"/>
              <p:cNvSpPr txBox="1"/>
              <p:nvPr/>
            </p:nvSpPr>
            <p:spPr>
              <a:xfrm>
                <a:off x="6300192" y="3779748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Japón</a:t>
                </a:r>
                <a:endParaRPr lang="pt-BR" b="1" dirty="0"/>
              </a:p>
            </p:txBody>
          </p:sp>
        </p:grpSp>
        <p:grpSp>
          <p:nvGrpSpPr>
            <p:cNvPr id="7177" name="Group 7176"/>
            <p:cNvGrpSpPr/>
            <p:nvPr/>
          </p:nvGrpSpPr>
          <p:grpSpPr>
            <a:xfrm>
              <a:off x="5868144" y="3212976"/>
              <a:ext cx="1294332" cy="369332"/>
              <a:chOff x="5868144" y="3212976"/>
              <a:chExt cx="1294332" cy="369332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3222268"/>
                <a:ext cx="412857" cy="307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5" name="CaixaDeTexto 34"/>
              <p:cNvSpPr txBox="1"/>
              <p:nvPr/>
            </p:nvSpPr>
            <p:spPr>
              <a:xfrm>
                <a:off x="6208993" y="3212976"/>
                <a:ext cx="953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México</a:t>
                </a:r>
                <a:endParaRPr lang="pt-BR" b="1" dirty="0"/>
              </a:p>
            </p:txBody>
          </p:sp>
        </p:grpSp>
        <p:sp>
          <p:nvSpPr>
            <p:cNvPr id="32" name="CaixaDeTexto 31"/>
            <p:cNvSpPr txBox="1"/>
            <p:nvPr/>
          </p:nvSpPr>
          <p:spPr>
            <a:xfrm>
              <a:off x="7308304" y="1468901"/>
              <a:ext cx="1691680" cy="954107"/>
            </a:xfrm>
            <a:prstGeom prst="rect">
              <a:avLst/>
            </a:prstGeom>
            <a:solidFill>
              <a:schemeClr val="accent6">
                <a:lumMod val="50000"/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Población</a:t>
              </a:r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 urbana por encima de 80 </a:t>
              </a:r>
              <a:r>
                <a:rPr lang="pt-BR" sz="1400" b="1" dirty="0" err="1" smtClean="0">
                  <a:latin typeface="Arial" pitchFamily="34" charset="0"/>
                  <a:cs typeface="Arial" pitchFamily="34" charset="0"/>
                </a:rPr>
                <a:t>millones</a:t>
              </a:r>
              <a:r>
                <a:rPr lang="pt-BR" sz="1400" b="1" dirty="0" smtClean="0">
                  <a:latin typeface="Arial" pitchFamily="34" charset="0"/>
                  <a:cs typeface="Arial" pitchFamily="34" charset="0"/>
                </a:rPr>
                <a:t> de personas (2011)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76" name="Group 7175"/>
            <p:cNvGrpSpPr/>
            <p:nvPr/>
          </p:nvGrpSpPr>
          <p:grpSpPr>
            <a:xfrm>
              <a:off x="6426829" y="2414297"/>
              <a:ext cx="1601555" cy="369332"/>
              <a:chOff x="6426829" y="2414297"/>
              <a:chExt cx="1601555" cy="369332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829" y="2475948"/>
                <a:ext cx="432048" cy="307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8" name="CaixaDeTexto 47"/>
              <p:cNvSpPr txBox="1"/>
              <p:nvPr/>
            </p:nvSpPr>
            <p:spPr>
              <a:xfrm>
                <a:off x="6786869" y="2414297"/>
                <a:ext cx="12415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Indonesia</a:t>
                </a:r>
                <a:endParaRPr lang="pt-BR" b="1" dirty="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355976" y="2204864"/>
              <a:ext cx="1140906" cy="1800200"/>
              <a:chOff x="4355976" y="2204864"/>
              <a:chExt cx="1140906" cy="1800200"/>
            </a:xfrm>
          </p:grpSpPr>
          <p:pic>
            <p:nvPicPr>
              <p:cNvPr id="102" name="Picture 11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214156"/>
                <a:ext cx="40344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CaixaDeTexto 10"/>
              <p:cNvSpPr txBox="1"/>
              <p:nvPr/>
            </p:nvSpPr>
            <p:spPr>
              <a:xfrm>
                <a:off x="4687415" y="2204864"/>
                <a:ext cx="6046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EUA</a:t>
                </a:r>
                <a:endParaRPr lang="pt-BR" b="1" dirty="0"/>
              </a:p>
            </p:txBody>
          </p:sp>
          <p:pic>
            <p:nvPicPr>
              <p:cNvPr id="104" name="Picture 29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2574196"/>
                <a:ext cx="402336" cy="301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CaixaDeTexto 12"/>
              <p:cNvSpPr txBox="1"/>
              <p:nvPr/>
            </p:nvSpPr>
            <p:spPr>
              <a:xfrm>
                <a:off x="4687415" y="256490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China</a:t>
                </a:r>
                <a:endParaRPr lang="pt-BR" b="1" dirty="0"/>
              </a:p>
            </p:txBody>
          </p:sp>
          <p:pic>
            <p:nvPicPr>
              <p:cNvPr id="106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2934236"/>
                <a:ext cx="402336" cy="323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7" name="CaixaDeTexto 26"/>
              <p:cNvSpPr txBox="1"/>
              <p:nvPr/>
            </p:nvSpPr>
            <p:spPr>
              <a:xfrm>
                <a:off x="4687415" y="292494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India</a:t>
                </a:r>
                <a:endParaRPr lang="pt-BR" b="1" dirty="0"/>
              </a:p>
            </p:txBody>
          </p:sp>
          <p:pic>
            <p:nvPicPr>
              <p:cNvPr id="108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294276"/>
                <a:ext cx="403447" cy="31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9" name="CaixaDeTexto 28"/>
              <p:cNvSpPr txBox="1"/>
              <p:nvPr/>
            </p:nvSpPr>
            <p:spPr>
              <a:xfrm>
                <a:off x="4687414" y="3284984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Russia</a:t>
                </a:r>
                <a:endParaRPr lang="pt-BR" b="1" dirty="0"/>
              </a:p>
            </p:txBody>
          </p:sp>
          <p:pic>
            <p:nvPicPr>
              <p:cNvPr id="110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3654316"/>
                <a:ext cx="412858" cy="29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1" name="CaixaDeTexto 30"/>
              <p:cNvSpPr txBox="1"/>
              <p:nvPr/>
            </p:nvSpPr>
            <p:spPr>
              <a:xfrm>
                <a:off x="4687415" y="3635732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Brazil</a:t>
                </a:r>
                <a:endParaRPr lang="pt-BR" b="1" dirty="0"/>
              </a:p>
            </p:txBody>
          </p:sp>
        </p:grpSp>
      </p:grpSp>
      <p:grpSp>
        <p:nvGrpSpPr>
          <p:cNvPr id="7190" name="Group 7189"/>
          <p:cNvGrpSpPr/>
          <p:nvPr/>
        </p:nvGrpSpPr>
        <p:grpSpPr>
          <a:xfrm>
            <a:off x="611560" y="1412776"/>
            <a:ext cx="4896544" cy="3816424"/>
            <a:chOff x="611560" y="1412776"/>
            <a:chExt cx="4896544" cy="3816424"/>
          </a:xfrm>
        </p:grpSpPr>
        <p:sp>
          <p:nvSpPr>
            <p:cNvPr id="6" name="Forma livre 5"/>
            <p:cNvSpPr/>
            <p:nvPr/>
          </p:nvSpPr>
          <p:spPr>
            <a:xfrm>
              <a:off x="1475656" y="1412776"/>
              <a:ext cx="4032448" cy="3816424"/>
            </a:xfrm>
            <a:custGeom>
              <a:avLst/>
              <a:gdLst>
                <a:gd name="connsiteX0" fmla="*/ 0 w 4580913"/>
                <a:gd name="connsiteY0" fmla="*/ 2115099 h 4230197"/>
                <a:gd name="connsiteX1" fmla="*/ 2290457 w 4580913"/>
                <a:gd name="connsiteY1" fmla="*/ 0 h 4230197"/>
                <a:gd name="connsiteX2" fmla="*/ 4580914 w 4580913"/>
                <a:gd name="connsiteY2" fmla="*/ 2115099 h 4230197"/>
                <a:gd name="connsiteX3" fmla="*/ 2290457 w 4580913"/>
                <a:gd name="connsiteY3" fmla="*/ 4230198 h 4230197"/>
                <a:gd name="connsiteX4" fmla="*/ 0 w 4580913"/>
                <a:gd name="connsiteY4" fmla="*/ 2115099 h 423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0913" h="4230197">
                  <a:moveTo>
                    <a:pt x="0" y="2115099"/>
                  </a:moveTo>
                  <a:cubicBezTo>
                    <a:pt x="0" y="946962"/>
                    <a:pt x="1025473" y="0"/>
                    <a:pt x="2290457" y="0"/>
                  </a:cubicBezTo>
                  <a:cubicBezTo>
                    <a:pt x="3555441" y="0"/>
                    <a:pt x="4580914" y="946962"/>
                    <a:pt x="4580914" y="2115099"/>
                  </a:cubicBezTo>
                  <a:cubicBezTo>
                    <a:pt x="4580914" y="3283236"/>
                    <a:pt x="3555441" y="4230198"/>
                    <a:pt x="2290457" y="4230198"/>
                  </a:cubicBezTo>
                  <a:cubicBezTo>
                    <a:pt x="1025473" y="4230198"/>
                    <a:pt x="0" y="3283236"/>
                    <a:pt x="0" y="211509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53409" tIns="702048" rIns="753409" bIns="702048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6500" kern="1200" dirty="0"/>
            </a:p>
          </p:txBody>
        </p:sp>
        <p:grpSp>
          <p:nvGrpSpPr>
            <p:cNvPr id="7180" name="Group 7179"/>
            <p:cNvGrpSpPr/>
            <p:nvPr/>
          </p:nvGrpSpPr>
          <p:grpSpPr>
            <a:xfrm>
              <a:off x="1619672" y="3356992"/>
              <a:ext cx="1512168" cy="369332"/>
              <a:chOff x="1619672" y="3356992"/>
              <a:chExt cx="1512168" cy="369332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672" y="3418994"/>
                <a:ext cx="432049" cy="298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CaixaDeTexto 36"/>
              <p:cNvSpPr txBox="1"/>
              <p:nvPr/>
            </p:nvSpPr>
            <p:spPr>
              <a:xfrm>
                <a:off x="1979712" y="335699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Argentina</a:t>
                </a:r>
                <a:endParaRPr lang="pt-BR" b="1" dirty="0"/>
              </a:p>
            </p:txBody>
          </p:sp>
        </p:grpSp>
        <p:grpSp>
          <p:nvGrpSpPr>
            <p:cNvPr id="7179" name="Group 7178"/>
            <p:cNvGrpSpPr/>
            <p:nvPr/>
          </p:nvGrpSpPr>
          <p:grpSpPr>
            <a:xfrm>
              <a:off x="1711274" y="2636912"/>
              <a:ext cx="1780606" cy="369332"/>
              <a:chOff x="1711274" y="2636912"/>
              <a:chExt cx="1780606" cy="369332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1274" y="2686082"/>
                <a:ext cx="412454" cy="310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CaixaDeTexto 49"/>
              <p:cNvSpPr txBox="1"/>
              <p:nvPr/>
            </p:nvSpPr>
            <p:spPr>
              <a:xfrm>
                <a:off x="2057926" y="2636912"/>
                <a:ext cx="1433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Kazajstán</a:t>
                </a:r>
                <a:endParaRPr lang="pt-BR" b="1" dirty="0"/>
              </a:p>
            </p:txBody>
          </p:sp>
        </p:grpSp>
        <p:sp>
          <p:nvSpPr>
            <p:cNvPr id="51" name="CaixaDeTexto 50"/>
            <p:cNvSpPr txBox="1"/>
            <p:nvPr/>
          </p:nvSpPr>
          <p:spPr>
            <a:xfrm>
              <a:off x="611560" y="1682805"/>
              <a:ext cx="1800200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68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14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 err="1" smtClean="0"/>
                <a:t>Superficie</a:t>
              </a:r>
              <a:r>
                <a:rPr lang="en-US" dirty="0" smtClean="0"/>
                <a:t> </a:t>
              </a:r>
              <a:r>
                <a:rPr lang="en-US" dirty="0" err="1" smtClean="0"/>
                <a:t>agrícola</a:t>
              </a:r>
              <a:r>
                <a:rPr lang="en-US" dirty="0" smtClean="0"/>
                <a:t> </a:t>
              </a:r>
              <a:r>
                <a:rPr lang="en-US" dirty="0" err="1" smtClean="0"/>
                <a:t>por</a:t>
              </a:r>
              <a:r>
                <a:rPr lang="en-US" dirty="0" smtClean="0"/>
                <a:t> </a:t>
              </a:r>
              <a:r>
                <a:rPr lang="en-US" dirty="0" err="1" smtClean="0"/>
                <a:t>encima</a:t>
              </a:r>
              <a:r>
                <a:rPr lang="en-US" dirty="0" smtClean="0"/>
                <a:t> de 140 </a:t>
              </a:r>
              <a:r>
                <a:rPr lang="en-US" dirty="0" err="1" smtClean="0"/>
                <a:t>millones</a:t>
              </a:r>
              <a:r>
                <a:rPr lang="en-US" dirty="0" smtClean="0"/>
                <a:t> de </a:t>
              </a:r>
              <a:r>
                <a:rPr lang="en-US" dirty="0" err="1" smtClean="0"/>
                <a:t>hectáreas</a:t>
              </a:r>
              <a:r>
                <a:rPr lang="en-US" dirty="0" smtClean="0"/>
                <a:t> (2011)</a:t>
              </a:r>
              <a:endParaRPr lang="en-US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987824" y="4355812"/>
              <a:ext cx="1515449" cy="369332"/>
              <a:chOff x="2984543" y="4346520"/>
              <a:chExt cx="1515449" cy="369332"/>
            </a:xfrm>
          </p:grpSpPr>
          <p:pic>
            <p:nvPicPr>
              <p:cNvPr id="114" name="Picture 1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4543" y="4387173"/>
                <a:ext cx="413969" cy="328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5" name="CaixaDeTexto 45"/>
              <p:cNvSpPr txBox="1"/>
              <p:nvPr/>
            </p:nvSpPr>
            <p:spPr>
              <a:xfrm>
                <a:off x="3344583" y="4346520"/>
                <a:ext cx="11554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Australia</a:t>
                </a:r>
                <a:endParaRPr lang="pt-BR" b="1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4355976" y="2548136"/>
              <a:ext cx="1140906" cy="1816968"/>
              <a:chOff x="4355976" y="2548136"/>
              <a:chExt cx="1140906" cy="1816968"/>
            </a:xfrm>
          </p:grpSpPr>
          <p:pic>
            <p:nvPicPr>
              <p:cNvPr id="117" name="Picture 11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2548136"/>
                <a:ext cx="403447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CaixaDeTexto 10"/>
              <p:cNvSpPr txBox="1"/>
              <p:nvPr/>
            </p:nvSpPr>
            <p:spPr>
              <a:xfrm>
                <a:off x="4687415" y="255561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EEUU</a:t>
                </a:r>
                <a:endParaRPr lang="pt-BR" b="1" dirty="0"/>
              </a:p>
            </p:txBody>
          </p:sp>
          <p:pic>
            <p:nvPicPr>
              <p:cNvPr id="119" name="Picture 29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2911224"/>
                <a:ext cx="402336" cy="301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CaixaDeTexto 12"/>
              <p:cNvSpPr txBox="1"/>
              <p:nvPr/>
            </p:nvSpPr>
            <p:spPr>
              <a:xfrm>
                <a:off x="4687415" y="291565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China</a:t>
                </a:r>
                <a:endParaRPr lang="pt-BR" b="1" dirty="0"/>
              </a:p>
            </p:txBody>
          </p:sp>
          <p:pic>
            <p:nvPicPr>
              <p:cNvPr id="12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7087" y="3249737"/>
                <a:ext cx="402336" cy="323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2" name="CaixaDeTexto 26"/>
              <p:cNvSpPr txBox="1"/>
              <p:nvPr/>
            </p:nvSpPr>
            <p:spPr>
              <a:xfrm>
                <a:off x="4687415" y="3275692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India</a:t>
                </a:r>
                <a:endParaRPr lang="pt-BR" b="1" dirty="0"/>
              </a:p>
            </p:txBody>
          </p:sp>
          <p:pic>
            <p:nvPicPr>
              <p:cNvPr id="123" name="Picture 7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620494"/>
                <a:ext cx="403447" cy="312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4" name="CaixaDeTexto 28"/>
              <p:cNvSpPr txBox="1"/>
              <p:nvPr/>
            </p:nvSpPr>
            <p:spPr>
              <a:xfrm>
                <a:off x="4687414" y="3635732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err="1" smtClean="0"/>
                  <a:t>Rusia</a:t>
                </a:r>
                <a:endParaRPr lang="pt-BR" b="1" dirty="0"/>
              </a:p>
            </p:txBody>
          </p:sp>
          <p:pic>
            <p:nvPicPr>
              <p:cNvPr id="12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5976" y="3994943"/>
                <a:ext cx="412858" cy="29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CaixaDeTexto 30"/>
              <p:cNvSpPr txBox="1"/>
              <p:nvPr/>
            </p:nvSpPr>
            <p:spPr>
              <a:xfrm>
                <a:off x="4687415" y="3995772"/>
                <a:ext cx="809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b="1" dirty="0" smtClean="0"/>
                  <a:t>Brasil</a:t>
                </a:r>
                <a:endParaRPr lang="pt-BR" b="1" dirty="0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sp>
        <p:nvSpPr>
          <p:cNvPr id="99" name="CaixaDeTexto 8"/>
          <p:cNvSpPr txBox="1"/>
          <p:nvPr/>
        </p:nvSpPr>
        <p:spPr>
          <a:xfrm rot="16200000">
            <a:off x="-1220092" y="1989710"/>
            <a:ext cx="2952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Potencial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la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economía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1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827583" y="2780928"/>
            <a:ext cx="8206879" cy="3096874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Brasileña</a:t>
            </a:r>
            <a:r>
              <a:rPr lang="es-UY" sz="2800" dirty="0">
                <a:solidFill>
                  <a:srgbClr val="003366"/>
                </a:solidFill>
              </a:rPr>
              <a:t>:</a:t>
            </a:r>
            <a:endParaRPr lang="es-UY" sz="4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D9D9D9"/>
                </a:solidFill>
              </a:rPr>
              <a:t>Cambios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estructurales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en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>
                <a:solidFill>
                  <a:srgbClr val="D9D9D9"/>
                </a:solidFill>
              </a:rPr>
              <a:t>la</a:t>
            </a:r>
            <a:r>
              <a:rPr lang="pt-BR" sz="2400" dirty="0">
                <a:solidFill>
                  <a:srgbClr val="D9D9D9"/>
                </a:solidFill>
              </a:rPr>
              <a:t> </a:t>
            </a:r>
            <a:r>
              <a:rPr lang="pt-BR" sz="2400" dirty="0" err="1" smtClean="0">
                <a:solidFill>
                  <a:srgbClr val="D9D9D9"/>
                </a:solidFill>
              </a:rPr>
              <a:t>economía</a:t>
            </a:r>
            <a:r>
              <a:rPr lang="pt-BR" sz="2400" dirty="0" smtClean="0">
                <a:solidFill>
                  <a:srgbClr val="D9D9D9"/>
                </a:solidFill>
              </a:rPr>
              <a:t> </a:t>
            </a:r>
            <a:endParaRPr lang="pt-BR" sz="2400" dirty="0">
              <a:solidFill>
                <a:srgbClr val="D9D9D9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Principales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desafíos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actuales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y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futuros</a:t>
            </a:r>
          </a:p>
          <a:p>
            <a:pPr lvl="0"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300" dirty="0" err="1">
                <a:solidFill>
                  <a:schemeClr val="bg1">
                    <a:lumMod val="85000"/>
                  </a:schemeClr>
                </a:solidFill>
              </a:rPr>
              <a:t>Condiciones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bg1">
                    <a:lumMod val="85000"/>
                  </a:schemeClr>
                </a:solidFill>
              </a:rPr>
              <a:t>para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</a:rPr>
              <a:t> el </a:t>
            </a:r>
            <a:r>
              <a:rPr lang="en-US" sz="2300" dirty="0" err="1">
                <a:solidFill>
                  <a:schemeClr val="bg1">
                    <a:lumMod val="85000"/>
                  </a:schemeClr>
                </a:solidFill>
              </a:rPr>
              <a:t>crecimiento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bg1">
                    <a:lumMod val="85000"/>
                  </a:schemeClr>
                </a:solidFill>
              </a:rPr>
              <a:t>sostenible</a:t>
            </a:r>
            <a:r>
              <a:rPr lang="en-US" sz="2300" dirty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sz="2300" dirty="0">
                <a:solidFill>
                  <a:srgbClr val="003366"/>
                </a:solidFill>
              </a:rPr>
              <a:t> </a:t>
            </a:r>
          </a:p>
          <a:p>
            <a:pPr lvl="0"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300" dirty="0" err="1">
                <a:solidFill>
                  <a:srgbClr val="003366"/>
                </a:solidFill>
                <a:ea typeface="MS Gothic" charset="0"/>
                <a:cs typeface="MS Gothic" charset="0"/>
              </a:rPr>
              <a:t>Oportunidades</a:t>
            </a:r>
            <a:r>
              <a:rPr lang="en-US" sz="2300" dirty="0">
                <a:solidFill>
                  <a:srgbClr val="003366"/>
                </a:solidFill>
                <a:ea typeface="MS Gothic" charset="0"/>
                <a:cs typeface="MS Gothic" charset="0"/>
              </a:rPr>
              <a:t> de </a:t>
            </a:r>
            <a:r>
              <a:rPr lang="en-US" sz="2300" dirty="0" err="1">
                <a:solidFill>
                  <a:srgbClr val="003366"/>
                </a:solidFill>
                <a:ea typeface="MS Gothic" charset="0"/>
                <a:cs typeface="MS Gothic" charset="0"/>
              </a:rPr>
              <a:t>Inversi</a:t>
            </a:r>
            <a:r>
              <a:rPr lang="en-US" sz="2300" dirty="0" err="1">
                <a:ea typeface="MS Gothic" charset="0"/>
                <a:cs typeface="MS Gothic" charset="0"/>
              </a:rPr>
              <a:t>ón</a:t>
            </a:r>
            <a:r>
              <a:rPr lang="en-US" sz="2300" dirty="0">
                <a:solidFill>
                  <a:srgbClr val="FF0000"/>
                </a:solidFill>
                <a:ea typeface="MS Gothic" charset="0"/>
                <a:cs typeface="MS Gothic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52643" name="Rectangle 2051"/>
          <p:cNvSpPr>
            <a:spLocks noChangeArrowheads="1"/>
          </p:cNvSpPr>
          <p:nvPr/>
        </p:nvSpPr>
        <p:spPr bwMode="auto">
          <a:xfrm>
            <a:off x="685800" y="188913"/>
            <a:ext cx="8305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>
                <a:solidFill>
                  <a:srgbClr val="003366"/>
                </a:solidFill>
              </a:rPr>
              <a:t>Sumario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196752"/>
            <a:ext cx="8206879" cy="1334469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chemeClr val="bg1">
                    <a:lumMod val="85000"/>
                  </a:schemeClr>
                </a:solidFill>
              </a:rPr>
              <a:t>Economía </a:t>
            </a:r>
            <a:r>
              <a:rPr lang="es-UY" sz="3600" dirty="0" smtClean="0">
                <a:solidFill>
                  <a:schemeClr val="bg1">
                    <a:lumMod val="85000"/>
                  </a:schemeClr>
                </a:solidFill>
              </a:rPr>
              <a:t>Mundial:</a:t>
            </a:r>
            <a:endParaRPr lang="es-UY" sz="5400" baseline="-250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s-UY" sz="2400" dirty="0" smtClean="0">
                <a:solidFill>
                  <a:schemeClr val="bg1">
                    <a:lumMod val="85000"/>
                  </a:schemeClr>
                </a:solidFill>
              </a:rPr>
              <a:t>ncertidumbres </a:t>
            </a:r>
            <a:r>
              <a:rPr lang="es-UY" sz="2400" dirty="0">
                <a:solidFill>
                  <a:schemeClr val="bg1">
                    <a:lumMod val="85000"/>
                  </a:schemeClr>
                </a:solidFill>
              </a:rPr>
              <a:t>y vulnerabilidades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6919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412776"/>
            <a:ext cx="8460432" cy="3607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63500" algn="ctr">
              <a:lnSpc>
                <a:spcPct val="131000"/>
              </a:lnSpc>
              <a:tabLst>
                <a:tab pos="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es-ES" sz="4400" b="1" dirty="0" smtClean="0">
                <a:latin typeface="Verdana" pitchFamily="34" charset="0"/>
              </a:rPr>
              <a:t>Ser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anfitrión de los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grandes acontecimientos deportivos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del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mundo es una oportunidad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única.</a:t>
            </a:r>
            <a:endParaRPr lang="pt-BR" sz="4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42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oportunidades</a:t>
            </a:r>
          </a:p>
        </p:txBody>
      </p:sp>
      <p:sp>
        <p:nvSpPr>
          <p:cNvPr id="10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381328"/>
            <a:ext cx="853244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25394658"/>
              </p:ext>
            </p:extLst>
          </p:nvPr>
        </p:nvGraphicFramePr>
        <p:xfrm>
          <a:off x="714348" y="116632"/>
          <a:ext cx="835824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359437" y="-99392"/>
            <a:ext cx="8677059" cy="184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Estos eventos deportivos ofrecen oportunidades de inversión en diversos sectores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sp>
        <p:nvSpPr>
          <p:cNvPr id="8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8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9F54E4-7BAC-4EC9-AAFF-139D29787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B9F54E4-7BAC-4EC9-AAFF-139D29787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DC304-229B-4491-A621-6DAC3E1EB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9FDC304-229B-4491-A621-6DAC3E1EB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8072" y="999786"/>
            <a:ext cx="8460432" cy="5381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63500" algn="ctr">
              <a:lnSpc>
                <a:spcPct val="131000"/>
              </a:lnSpc>
              <a:tabLst>
                <a:tab pos="0" algn="l"/>
                <a:tab pos="722313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El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gobierno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está promoviendo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un </a:t>
            </a:r>
            <a:r>
              <a:rPr lang="es-ES" sz="44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amplio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programa de inversión en infraestructura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a través </a:t>
            </a:r>
            <a:r>
              <a:rPr lang="es-ES" sz="4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de concesiones al sector </a:t>
            </a:r>
            <a:r>
              <a:rPr lang="es-ES" sz="4400" b="1" dirty="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</a:rPr>
              <a:t>privado.</a:t>
            </a:r>
            <a:endParaRPr lang="pt-BR" sz="4400" b="1" dirty="0">
              <a:solidFill>
                <a:schemeClr val="tx2">
                  <a:lumMod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44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Brasil: País de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oportunidades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10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381328"/>
            <a:ext cx="853244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1940240"/>
              </p:ext>
            </p:extLst>
          </p:nvPr>
        </p:nvGraphicFramePr>
        <p:xfrm>
          <a:off x="714348" y="188640"/>
          <a:ext cx="835824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503453" y="44624"/>
            <a:ext cx="8605051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Programa de </a:t>
            </a: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inversión</a:t>
            </a: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: varias oportunidades en distintos sectores</a:t>
            </a: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  <p:sp>
        <p:nvSpPr>
          <p:cNvPr id="8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42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7FE3B-1FDD-484D-92BD-04E2D5D99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8E7FE3B-1FDD-484D-92BD-04E2D5D99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157C1-4087-432E-9AFD-867C6A394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29157C1-4087-432E-9AFD-867C6A394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46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485" y="544522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EPL, EPE, MME e Crédit Suisse </a:t>
            </a:r>
            <a:endParaRPr lang="fr-F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Elaboracíon: Ministerio de Finanzas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755577" y="-19177"/>
            <a:ext cx="8317018" cy="12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En Brasil, 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existe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una creciente demanda de infraestructura</a:t>
            </a:r>
            <a:endParaRPr lang="pt-BR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47664" y="1556792"/>
            <a:ext cx="2664296" cy="648072"/>
          </a:xfrm>
          <a:prstGeom prst="rect">
            <a:avLst/>
          </a:prstGeom>
          <a:solidFill>
            <a:srgbClr val="B5C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Demanda de  </a:t>
            </a:r>
            <a:r>
              <a:rPr lang="pt-B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Infraestructura</a:t>
            </a:r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</a:t>
            </a:r>
            <a:endParaRPr lang="pt-BR" sz="17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9238" y="1556791"/>
            <a:ext cx="8493357" cy="3672409"/>
            <a:chOff x="579238" y="1556791"/>
            <a:chExt cx="8493357" cy="36724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38" y="1556791"/>
              <a:ext cx="8493357" cy="3672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tângulo 10"/>
            <p:cNvSpPr/>
            <p:nvPr/>
          </p:nvSpPr>
          <p:spPr>
            <a:xfrm>
              <a:off x="1475656" y="2708920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Tránsito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</a:t>
              </a:r>
              <a:r>
                <a:rPr lang="pt-BR" sz="14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n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autopistas (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vehículos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/ km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475656" y="4462570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Producción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grano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(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Ton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/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 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475656" y="3573016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Ferrocarriles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(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ingresos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en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US$ mil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/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  <a:endPara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475656" y="2276872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Tránsito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aéreo (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pasajeros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/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  <a:endPara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475656" y="3166426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Venta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de </a:t>
              </a:r>
              <a:r>
                <a:rPr lang="pt-BR" sz="1400" b="1" dirty="0" err="1" smtClean="0">
                  <a:solidFill>
                    <a:schemeClr val="tx1"/>
                  </a:solidFill>
                  <a:latin typeface="Arial Narrow"/>
                  <a:cs typeface="Arial Narrow"/>
                </a:rPr>
                <a:t>automóviles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(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unidades/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475656" y="4030522"/>
              <a:ext cx="2808312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Volumen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del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comercio de </a:t>
              </a:r>
              <a:r>
                <a:rPr lang="pt-B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puertos</a:t>
              </a:r>
              <a:r>
                <a:rPr lang="pt-B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(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Ton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/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año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475656" y="4869160"/>
              <a:ext cx="2736304" cy="334582"/>
            </a:xfrm>
            <a:prstGeom prst="rect">
              <a:avLst/>
            </a:prstGeom>
            <a:solidFill>
              <a:srgbClr val="E6F3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Flujo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 de comercio (US$ mil </a:t>
              </a:r>
              <a:r>
                <a:rPr lang="pt-B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millones</a:t>
              </a:r>
              <a:r>
                <a:rPr lang="pt-B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/>
                  <a:cs typeface="Arial Narrow"/>
                </a:rPr>
                <a:t>)</a:t>
              </a: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283968" y="1556792"/>
            <a:ext cx="1584176" cy="648072"/>
          </a:xfrm>
          <a:prstGeom prst="rect">
            <a:avLst/>
          </a:prstGeom>
          <a:solidFill>
            <a:srgbClr val="B5C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Demanda </a:t>
            </a:r>
            <a:r>
              <a:rPr lang="pt-B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2002 </a:t>
            </a:r>
            <a:endParaRPr lang="pt-BR" sz="17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524328" y="1556791"/>
            <a:ext cx="1547664" cy="648072"/>
          </a:xfrm>
          <a:prstGeom prst="rect">
            <a:avLst/>
          </a:prstGeom>
          <a:solidFill>
            <a:srgbClr val="B5C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Browallia New" panose="020B0604020202020204" pitchFamily="34" charset="-34"/>
              </a:rPr>
              <a:t>Crecimiento</a:t>
            </a:r>
            <a:endParaRPr lang="pt-BR" sz="17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Verdana" pitchFamily="34" charset="0"/>
              <a:cs typeface="Browallia New" panose="020B0604020202020204" pitchFamily="34" charset="-34"/>
            </a:endParaRPr>
          </a:p>
          <a:p>
            <a:pPr algn="ctr"/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Browallia New" panose="020B0604020202020204" pitchFamily="34" charset="-34"/>
              </a:rPr>
              <a:t>(%, 2002-2012</a:t>
            </a:r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owallia New" panose="020B0604020202020204" pitchFamily="34" charset="-34"/>
                <a:ea typeface="Verdana" pitchFamily="34" charset="0"/>
                <a:cs typeface="Browallia New" panose="020B0604020202020204" pitchFamily="34" charset="-34"/>
              </a:rPr>
              <a:t>) </a:t>
            </a:r>
            <a:endParaRPr lang="pt-BR" sz="1700" b="1" dirty="0">
              <a:solidFill>
                <a:schemeClr val="tx1">
                  <a:lumMod val="85000"/>
                  <a:lumOff val="15000"/>
                </a:schemeClr>
              </a:solidFill>
              <a:latin typeface="Browallia New" panose="020B0604020202020204" pitchFamily="34" charset="-34"/>
              <a:ea typeface="Verdana" pitchFamily="34" charset="0"/>
              <a:cs typeface="Browallia New" panose="020B0604020202020204" pitchFamily="34" charset="-34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940152" y="1556792"/>
            <a:ext cx="1512168" cy="648072"/>
          </a:xfrm>
          <a:prstGeom prst="rect">
            <a:avLst/>
          </a:prstGeom>
          <a:solidFill>
            <a:srgbClr val="B5C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Demanda </a:t>
            </a:r>
            <a:r>
              <a:rPr lang="pt-BR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pt-BR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ea typeface="Verdana" pitchFamily="34" charset="0"/>
                <a:cs typeface="Verdana" pitchFamily="34" charset="0"/>
              </a:rPr>
              <a:t> 2012 </a:t>
            </a:r>
            <a:endParaRPr lang="pt-BR" sz="17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44624"/>
            <a:ext cx="9069388" cy="847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Programa de Aceleración del Crecimiento (PAC)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concesiones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otorgadas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732240" y="6021288"/>
            <a:ext cx="2088232" cy="626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8305767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"/>
          <p:cNvSpPr txBox="1"/>
          <p:nvPr/>
        </p:nvSpPr>
        <p:spPr>
          <a:xfrm>
            <a:off x="6319522" y="1430791"/>
            <a:ext cx="2644966" cy="33663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400" b="1" dirty="0" smtClean="0"/>
          </a:p>
          <a:p>
            <a:r>
              <a:rPr lang="es-ES" sz="1400" b="1" dirty="0" smtClean="0"/>
              <a:t>.</a:t>
            </a:r>
            <a:r>
              <a:rPr lang="pt-PT" sz="1400" b="1" dirty="0"/>
              <a:t> </a:t>
            </a:r>
            <a:r>
              <a:rPr lang="pt-PT" sz="1400" b="1" dirty="0" err="1"/>
              <a:t>Juscelino</a:t>
            </a:r>
            <a:r>
              <a:rPr lang="pt-PT" sz="1400" b="1" dirty="0"/>
              <a:t> </a:t>
            </a:r>
            <a:r>
              <a:rPr lang="pt-PT" sz="1400" b="1" dirty="0" err="1"/>
              <a:t>Kubitschek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Brasília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400" b="1" dirty="0" smtClean="0"/>
          </a:p>
          <a:p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Viracopos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Campinas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Guarulhos</a:t>
            </a:r>
            <a:r>
              <a:rPr lang="es-E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(São Paulo</a:t>
            </a:r>
            <a:r>
              <a:rPr lang="es-E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400" b="1" baseline="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es-ES" sz="1400" b="0" baseline="0" dirty="0" smtClean="0"/>
          </a:p>
          <a:p>
            <a:endParaRPr lang="es-ES" sz="1400" dirty="0"/>
          </a:p>
          <a:p>
            <a:endParaRPr lang="es-ES" sz="1400" dirty="0"/>
          </a:p>
          <a:p>
            <a:endParaRPr lang="es-ES" sz="1400" b="0" baseline="0" dirty="0" smtClean="0"/>
          </a:p>
          <a:p>
            <a:endParaRPr lang="es-ES" sz="1400" b="0" baseline="0" dirty="0"/>
          </a:p>
          <a:p>
            <a:r>
              <a:rPr lang="es-ES" sz="1400" b="1" baseline="0" dirty="0" smtClean="0"/>
              <a:t>. </a:t>
            </a:r>
            <a:r>
              <a:rPr lang="es-ES" sz="13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Confins</a:t>
            </a:r>
            <a:r>
              <a:rPr lang="es-E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(Belo Horizonte</a:t>
            </a:r>
            <a:r>
              <a:rPr lang="es-E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Galeão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dirty="0">
                <a:latin typeface="Arial" panose="020B0604020202020204" pitchFamily="34" charset="0"/>
                <a:cs typeface="Arial" panose="020B0604020202020204" pitchFamily="34" charset="0"/>
              </a:rPr>
              <a:t>(Rio de Janeiro</a:t>
            </a:r>
            <a:r>
              <a:rPr lang="es-E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cima 10"/>
          <p:cNvSpPr/>
          <p:nvPr/>
        </p:nvSpPr>
        <p:spPr>
          <a:xfrm>
            <a:off x="6660232" y="2348880"/>
            <a:ext cx="1889380" cy="504056"/>
          </a:xfrm>
          <a:prstGeom prst="up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err="1" smtClean="0">
                <a:solidFill>
                  <a:srgbClr val="CC6600"/>
                </a:solidFill>
              </a:rPr>
              <a:t>Enero</a:t>
            </a:r>
            <a:r>
              <a:rPr lang="pt-BR" sz="1200" b="1" dirty="0" smtClean="0">
                <a:solidFill>
                  <a:srgbClr val="CC6600"/>
                </a:solidFill>
              </a:rPr>
              <a:t> </a:t>
            </a:r>
            <a:r>
              <a:rPr lang="pt-BR" sz="1200" b="1" dirty="0">
                <a:solidFill>
                  <a:srgbClr val="CC6600"/>
                </a:solidFill>
              </a:rPr>
              <a:t>2012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6660232" y="3140968"/>
            <a:ext cx="1944216" cy="576064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dirty="0" err="1" smtClean="0">
                <a:solidFill>
                  <a:srgbClr val="CC6600"/>
                </a:solidFill>
              </a:rPr>
              <a:t>Noviembre</a:t>
            </a:r>
            <a:endParaRPr lang="pt-BR" sz="1200" b="1" dirty="0">
              <a:solidFill>
                <a:srgbClr val="CC6600"/>
              </a:solidFill>
            </a:endParaRPr>
          </a:p>
          <a:p>
            <a:pPr algn="ctr"/>
            <a:r>
              <a:rPr lang="pt-BR" sz="1200" b="1" dirty="0">
                <a:solidFill>
                  <a:srgbClr val="CC6600"/>
                </a:solidFill>
              </a:rPr>
              <a:t>2013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72200" y="2852936"/>
            <a:ext cx="24482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dk1"/>
              </a:solidFill>
            </a:endParaRPr>
          </a:p>
          <a:p>
            <a:pPr algn="ctr"/>
            <a:endParaRPr lang="es-ES" sz="1000" b="1" dirty="0">
              <a:solidFill>
                <a:schemeClr val="dk1"/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concesiones </a:t>
            </a:r>
            <a:r>
              <a:rPr lang="es-ES" sz="12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sz="12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otorgadas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4" name="CaixaDeTexto 6"/>
          <p:cNvSpPr txBox="1"/>
          <p:nvPr/>
        </p:nvSpPr>
        <p:spPr>
          <a:xfrm>
            <a:off x="2483768" y="83671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Aeropuertos</a:t>
            </a:r>
            <a:endParaRPr lang="pt-BR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5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2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611560" y="6509587"/>
            <a:ext cx="8532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Fuente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Ministerio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Transportes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83671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Autopistas</a:t>
            </a:r>
            <a:endParaRPr lang="en-US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252" y="1490678"/>
            <a:ext cx="8001056" cy="501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7504" y="107539"/>
            <a:ext cx="9069388" cy="873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Aceleración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(PAC</a:t>
            </a:r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</a:rPr>
              <a:t>Oportunidades</a:t>
            </a:r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US" sz="3000" dirty="0" err="1" smtClean="0">
                <a:solidFill>
                  <a:schemeClr val="tx2">
                    <a:lumMod val="75000"/>
                  </a:schemeClr>
                </a:solidFill>
              </a:rPr>
              <a:t>Inversión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1556792"/>
            <a:ext cx="2520280" cy="12961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/>
              <a:t>7.500 km</a:t>
            </a:r>
            <a:endParaRPr lang="pt-PT" sz="4400" dirty="0"/>
          </a:p>
        </p:txBody>
      </p:sp>
      <p:sp>
        <p:nvSpPr>
          <p:cNvPr id="4" name="Retângulo 3"/>
          <p:cNvSpPr/>
          <p:nvPr/>
        </p:nvSpPr>
        <p:spPr>
          <a:xfrm>
            <a:off x="1691680" y="4365104"/>
            <a:ext cx="1512168" cy="144016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4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37876"/>
              </p:ext>
            </p:extLst>
          </p:nvPr>
        </p:nvGraphicFramePr>
        <p:xfrm>
          <a:off x="428596" y="1397003"/>
          <a:ext cx="8388004" cy="5004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470"/>
                <a:gridCol w="1480102"/>
                <a:gridCol w="516048"/>
                <a:gridCol w="516048"/>
                <a:gridCol w="516048"/>
                <a:gridCol w="516048"/>
                <a:gridCol w="516048"/>
                <a:gridCol w="516048"/>
                <a:gridCol w="516048"/>
                <a:gridCol w="516048"/>
                <a:gridCol w="516048"/>
              </a:tblGrid>
              <a:tr h="42527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Setor / Lote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UF</a:t>
                      </a:r>
                      <a:endParaRPr lang="pt-BR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Set/13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Out/13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Nov/13</a:t>
                      </a:r>
                      <a:endParaRPr lang="pt-BR" sz="12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Dez/13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Jan/14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Fev/14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Mar/14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Abr/14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Mai/14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BR – 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GO/MG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BR – 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060/153/262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DF/GO/MG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</a:t>
                      </a:r>
                      <a:r>
                        <a:rPr lang="pt-BR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pt-BR" sz="1600" b="0" i="0" u="none" strike="noStrike" dirty="0">
                        <a:solidFill>
                          <a:srgbClr val="1F497D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DF/GO/MG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153 e TO – 080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GO/TO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508747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BR –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1F497D"/>
                          </a:solidFill>
                          <a:effectLst/>
                          <a:latin typeface="Arial"/>
                        </a:rPr>
                        <a:t>ES/MG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0" name="CaixaDeTexto 1"/>
          <p:cNvSpPr txBox="1"/>
          <p:nvPr/>
        </p:nvSpPr>
        <p:spPr>
          <a:xfrm>
            <a:off x="467544" y="548680"/>
            <a:ext cx="8214150" cy="3571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Autopistas - </a:t>
            </a:r>
            <a:r>
              <a:rPr lang="pt-BR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ronología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pt-BR" sz="24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pt-BR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concesiones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4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estimación</a:t>
            </a: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2695" y="5977540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02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67240" y="5508468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5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97555" y="4463896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6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3946994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65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76380" y="3408390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7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594" y="4994560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D407A-E6E1-439F-BCA8-AE19A58D8662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pic>
        <p:nvPicPr>
          <p:cNvPr id="19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2852936"/>
            <a:ext cx="425455" cy="3600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2457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555875" y="6237288"/>
            <a:ext cx="3384550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268538" y="6308725"/>
            <a:ext cx="3671887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" y="42863"/>
            <a:ext cx="706913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611560" y="-387424"/>
            <a:ext cx="8856984" cy="7128792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13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sz="7200" dirty="0" err="1" smtClean="0">
                <a:solidFill>
                  <a:srgbClr val="003366"/>
                </a:solidFill>
              </a:rPr>
              <a:t>Economía</a:t>
            </a:r>
            <a:r>
              <a:rPr lang="pt-BR" sz="7200" dirty="0" smtClean="0">
                <a:solidFill>
                  <a:srgbClr val="003366"/>
                </a:solidFill>
              </a:rPr>
              <a:t> </a:t>
            </a:r>
            <a:endParaRPr lang="pt-BR" sz="7200" dirty="0">
              <a:solidFill>
                <a:srgbClr val="003366"/>
              </a:solidFill>
            </a:endParaRPr>
          </a:p>
          <a:p>
            <a:pPr algn="ctr">
              <a:lnSpc>
                <a:spcPct val="13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sz="7200" dirty="0" err="1" smtClean="0">
                <a:solidFill>
                  <a:srgbClr val="003366"/>
                </a:solidFill>
              </a:rPr>
              <a:t>Brasileña</a:t>
            </a:r>
            <a:endParaRPr lang="pt-BR" sz="7200" dirty="0">
              <a:solidFill>
                <a:srgbClr val="003366"/>
              </a:solidFill>
            </a:endParaRPr>
          </a:p>
          <a:p>
            <a:pPr algn="ctr">
              <a:lnSpc>
                <a:spcPct val="13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pt-BR" sz="4000" b="1" dirty="0">
              <a:solidFill>
                <a:srgbClr val="00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49067"/>
            <a:ext cx="8072494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15816" y="836712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</a:t>
            </a:r>
            <a:r>
              <a:rPr lang="en-US" sz="4000" b="1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errocarriles</a:t>
            </a:r>
            <a:endParaRPr lang="pt-BR" sz="4000" b="1" dirty="0" smtClean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560" y="6509587"/>
            <a:ext cx="85324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Fuente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Ministerio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Transportes</a:t>
            </a:r>
            <a:endParaRPr lang="pt-BR" sz="1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971600" y="1484784"/>
            <a:ext cx="2736304" cy="936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/>
              <a:t>10.000 km</a:t>
            </a:r>
            <a:endParaRPr lang="pt-PT" sz="44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07504" y="75542"/>
            <a:ext cx="9069388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Aceleración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  <a:r>
              <a:rPr lang="pt-PT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(PAC</a:t>
            </a:r>
            <a:r>
              <a:rPr lang="pt-PT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Oportunidades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Inversión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0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50048" y="6468069"/>
            <a:ext cx="4317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Fonte: &lt;www.epl.gov.br &gt;  e &lt;www.antt.gov.br&gt;   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60959"/>
              </p:ext>
            </p:extLst>
          </p:nvPr>
        </p:nvGraphicFramePr>
        <p:xfrm>
          <a:off x="251520" y="1340771"/>
          <a:ext cx="8712973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343"/>
                <a:gridCol w="529563"/>
                <a:gridCol w="529563"/>
                <a:gridCol w="529563"/>
                <a:gridCol w="529563"/>
                <a:gridCol w="529563"/>
                <a:gridCol w="529563"/>
                <a:gridCol w="529563"/>
                <a:gridCol w="529563"/>
                <a:gridCol w="529563"/>
                <a:gridCol w="529563"/>
              </a:tblGrid>
              <a:tr h="39440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Setor / Lote</a:t>
                      </a:r>
                      <a:endParaRPr lang="pt-B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Ago/13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Set/13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Out/13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Nov/13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Dez/13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Jan/14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Fev/14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Mar/14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Abr/14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 Narrow" pitchFamily="34" charset="0"/>
                        </a:rPr>
                        <a:t>Mai/14</a:t>
                      </a:r>
                      <a:endParaRPr lang="pt-BR" sz="1200" b="1" dirty="0">
                        <a:latin typeface="Arial Narrow" pitchFamily="34" charset="0"/>
                      </a:endParaRPr>
                    </a:p>
                  </a:txBody>
                  <a:tcPr marL="0" marR="0" marT="0" marB="0"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12</a:t>
                      </a:r>
                      <a:r>
                        <a:rPr lang="pt-BR" baseline="0" dirty="0" smtClean="0">
                          <a:solidFill>
                            <a:schemeClr val="tx2"/>
                          </a:solidFill>
                        </a:rPr>
                        <a:t> (MA/PA)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9 (SP/MS)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4 (MT/GO)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10 (MT/PR)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6 (RJ/ES)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8 (BA/PE)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5 (GO/RJ)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11 (SP/RS)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Tramo 7 (MG/BA)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>
                          <a:solidFill>
                            <a:schemeClr val="tx2"/>
                          </a:solidFill>
                        </a:rPr>
                        <a:t>`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471816"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1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2651" y="1831606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80" name="CaixaDeTexto 1"/>
          <p:cNvSpPr txBox="1"/>
          <p:nvPr/>
        </p:nvSpPr>
        <p:spPr>
          <a:xfrm>
            <a:off x="534314" y="623534"/>
            <a:ext cx="8214150" cy="3571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3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Ferrocarriles</a:t>
            </a:r>
            <a:r>
              <a:rPr lang="pt-BR" sz="2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cronología</a:t>
            </a:r>
            <a:r>
              <a:rPr lang="pt-BR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2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pt-BR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3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concesiones</a:t>
            </a:r>
            <a:r>
              <a:rPr lang="pt-BR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23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estimación</a:t>
            </a:r>
            <a:r>
              <a:rPr lang="pt-BR" sz="23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23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CaixaDeTexto 112">
            <a:hlinkClick r:id="rId2" tooltip="LAPA – PARANAGUÁ [PR]"/>
          </p:cNvPr>
          <p:cNvSpPr txBox="1"/>
          <p:nvPr/>
        </p:nvSpPr>
        <p:spPr>
          <a:xfrm>
            <a:off x="428596" y="5975747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8611" y="2305132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77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4737" y="2764890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02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61042" y="5508468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5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609388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55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8" y="4140316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6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3904" y="3673284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65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9083" y="3204212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70" name="Picture 9" descr="C:\Users\f4679701\AppData\Local\Microsoft\Windows\Temporary Internet Files\Content.IE5\D7H8DQB1\MC900441394[1].png">
            <a:hlinkClick r:id="rId2" tooltip="LEILÃO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3139" y="5045977"/>
            <a:ext cx="425455" cy="3600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D407A-E6E1-439F-BCA8-AE19A58D8662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47" name="CaixaDeTexto 80">
            <a:hlinkClick r:id="rId2" tooltip="AÇAILÂNDIA – VILA DO CONDE (Barcarena) [MA/PA]"/>
          </p:cNvPr>
          <p:cNvSpPr txBox="1"/>
          <p:nvPr/>
        </p:nvSpPr>
        <p:spPr>
          <a:xfrm>
            <a:off x="428596" y="1818727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CaixaDeTexto 82">
            <a:hlinkClick r:id="rId2" tooltip="ESTRELA D’OESTE – DOURADOS [SP/MS]"/>
          </p:cNvPr>
          <p:cNvSpPr txBox="1"/>
          <p:nvPr/>
        </p:nvSpPr>
        <p:spPr>
          <a:xfrm>
            <a:off x="428596" y="2273850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CaixaDeTexto 105">
            <a:hlinkClick r:id="rId2" tooltip="LUCAS DO RIO VERDE – CAPINORTE [MT/GO]"/>
          </p:cNvPr>
          <p:cNvSpPr txBox="1"/>
          <p:nvPr/>
        </p:nvSpPr>
        <p:spPr>
          <a:xfrm>
            <a:off x="428596" y="2773916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aixaDeTexto 106">
            <a:hlinkClick r:id="rId2" tooltip="MARACAJU – LAPA [MS/PR]"/>
          </p:cNvPr>
          <p:cNvSpPr txBox="1"/>
          <p:nvPr/>
        </p:nvSpPr>
        <p:spPr>
          <a:xfrm>
            <a:off x="428596" y="3202544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CaixaDeTexto 107">
            <a:hlinkClick r:id="rId2" tooltip="RIO DE JANEIRO– CAMPOS – VILA VELHA [RJ/ES]"/>
          </p:cNvPr>
          <p:cNvSpPr txBox="1"/>
          <p:nvPr/>
        </p:nvSpPr>
        <p:spPr>
          <a:xfrm>
            <a:off x="428596" y="3663973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CaixaDeTexto 109">
            <a:hlinkClick r:id="rId2" tooltip="FEIRA DE SANTANA – IPOJUCA [BA/SE/AL/PE]"/>
          </p:cNvPr>
          <p:cNvSpPr txBox="1"/>
          <p:nvPr/>
        </p:nvSpPr>
        <p:spPr>
          <a:xfrm>
            <a:off x="428596" y="4131238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CaixaDeTexto 108">
            <a:hlinkClick r:id="rId2" tooltip="URUAÇU – CORINTO – CAMPOS [GO/MG/RJ]"/>
          </p:cNvPr>
          <p:cNvSpPr txBox="1"/>
          <p:nvPr/>
        </p:nvSpPr>
        <p:spPr>
          <a:xfrm>
            <a:off x="428596" y="4597766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ixaDeTexto 110">
            <a:hlinkClick r:id="rId2" tooltip="MAIRINQUE– MAFRA – RIO GRANDE [SP/PR/SC/RS]"/>
          </p:cNvPr>
          <p:cNvSpPr txBox="1"/>
          <p:nvPr/>
        </p:nvSpPr>
        <p:spPr>
          <a:xfrm>
            <a:off x="428596" y="5059932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aixaDeTexto 111">
            <a:hlinkClick r:id="rId2" tooltip="BELO HORIZONTE – CANDEIAS [MG/BA]"/>
          </p:cNvPr>
          <p:cNvSpPr txBox="1"/>
          <p:nvPr/>
        </p:nvSpPr>
        <p:spPr>
          <a:xfrm>
            <a:off x="448518" y="5527197"/>
            <a:ext cx="2286016" cy="369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noAutofit/>
          </a:bodyPr>
          <a:lstStyle/>
          <a:p>
            <a:endParaRPr lang="pt-BR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-24482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Petróleo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(pre-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concesiones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al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amparo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régimen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producción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compartida</a:t>
            </a:r>
            <a:endParaRPr lang="pt-PT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8288016" cy="51845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27584" y="5661248"/>
            <a:ext cx="831641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En las áreas pre-sal evaluadas, las estimaciones de los </a:t>
            </a:r>
            <a:r>
              <a:rPr lang="es-ES" dirty="0" smtClean="0"/>
              <a:t>volúmenes </a:t>
            </a:r>
            <a:r>
              <a:rPr lang="es-ES" dirty="0"/>
              <a:t>recuperables podrían alcanzar el doble de las reservas probadas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sz="1200" dirty="0" smtClean="0"/>
              <a:t>Fuente:  </a:t>
            </a:r>
            <a:r>
              <a:rPr lang="es-ES" sz="1200" dirty="0" err="1" smtClean="0"/>
              <a:t>Agência</a:t>
            </a:r>
            <a:r>
              <a:rPr lang="es-ES" sz="1200" dirty="0" smtClean="0"/>
              <a:t> Nacional de </a:t>
            </a:r>
            <a:r>
              <a:rPr lang="es-ES" sz="1200" dirty="0" err="1" smtClean="0"/>
              <a:t>Petroleo</a:t>
            </a:r>
            <a:endParaRPr lang="pt-BR" dirty="0"/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508" y="6524649"/>
            <a:ext cx="2133600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928662" y="6357958"/>
            <a:ext cx="77153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s-ES" sz="1000" dirty="0"/>
              <a:t>Fuente: Petrobras en: Banco Central </a:t>
            </a:r>
            <a:r>
              <a:rPr lang="es-ES" sz="1000" dirty="0" smtClean="0"/>
              <a:t>do </a:t>
            </a:r>
            <a:r>
              <a:rPr lang="es-ES" sz="1000" dirty="0"/>
              <a:t>Brasil, Brasil: Sector Económico y Financiero general, agosto de 2011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8424936" cy="49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44624"/>
            <a:ext cx="774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Reservas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petróleo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endParaRPr lang="pt-PT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2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54</a:t>
            </a:fld>
            <a:endParaRPr lang="pt-BR" dirty="0"/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756280" y="-179607"/>
            <a:ext cx="8317018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r">
              <a:lnSpc>
                <a:spcPct val="90000"/>
              </a:lnSpc>
              <a:defRPr sz="320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eaLnBrk="0" hangingPunct="0">
              <a:lnSpc>
                <a:spcPct val="12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b="1" dirty="0"/>
              <a:t>¿</a:t>
            </a:r>
            <a:r>
              <a:rPr lang="es-ES" b="1" dirty="0" smtClean="0"/>
              <a:t>Qui</a:t>
            </a:r>
            <a:r>
              <a:rPr lang="es-ES" b="1" dirty="0" smtClean="0">
                <a:solidFill>
                  <a:schemeClr val="tx1"/>
                </a:solidFill>
              </a:rPr>
              <a:t>é</a:t>
            </a:r>
            <a:r>
              <a:rPr lang="es-ES" b="1" dirty="0" smtClean="0"/>
              <a:t>nes va</a:t>
            </a:r>
            <a:r>
              <a:rPr lang="es-ES" b="1" dirty="0" smtClean="0">
                <a:solidFill>
                  <a:schemeClr val="tx1"/>
                </a:solidFill>
              </a:rPr>
              <a:t>n</a:t>
            </a:r>
            <a:r>
              <a:rPr lang="es-ES" b="1" dirty="0" smtClean="0"/>
              <a:t> </a:t>
            </a:r>
            <a:r>
              <a:rPr lang="es-ES" b="1" dirty="0"/>
              <a:t>a financiar los proyectos de infraestructura?</a:t>
            </a:r>
            <a:endParaRPr lang="pt-BR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1560" y="1628800"/>
            <a:ext cx="9144000" cy="4032849"/>
            <a:chOff x="323528" y="1556792"/>
            <a:chExt cx="9144000" cy="40328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1556792"/>
              <a:ext cx="9144000" cy="4032849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3491880" y="2132856"/>
              <a:ext cx="2808312" cy="288032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19872" y="2708920"/>
              <a:ext cx="2880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800" dirty="0" err="1" smtClean="0">
                  <a:latin typeface="Verdana"/>
                  <a:cs typeface="Verdana"/>
                </a:rPr>
                <a:t>Proyectos</a:t>
              </a:r>
              <a:endParaRPr lang="pt-PT" sz="2800" dirty="0" smtClean="0">
                <a:latin typeface="Verdana"/>
                <a:cs typeface="Verdana"/>
              </a:endParaRPr>
            </a:p>
            <a:p>
              <a:pPr algn="ctr"/>
              <a:r>
                <a:rPr lang="pt-PT" sz="2800" dirty="0" smtClean="0">
                  <a:latin typeface="Verdana"/>
                  <a:cs typeface="Verdana"/>
                </a:rPr>
                <a:t> </a:t>
              </a:r>
              <a:r>
                <a:rPr lang="pt-PT" sz="2800" dirty="0">
                  <a:latin typeface="Verdana"/>
                  <a:cs typeface="Verdana"/>
                </a:rPr>
                <a:t>de </a:t>
              </a:r>
              <a:r>
                <a:rPr lang="pt-PT" sz="2800" dirty="0" err="1">
                  <a:latin typeface="Verdana"/>
                  <a:cs typeface="Verdana"/>
                </a:rPr>
                <a:t>infraestructura</a:t>
              </a:r>
              <a:endParaRPr lang="pt-PT" sz="2800" dirty="0">
                <a:latin typeface="Verdana"/>
                <a:cs typeface="Verdan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48264" y="241217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BNDES</a:t>
            </a:r>
            <a:endParaRPr lang="pt-PT" sz="28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2672" y="307186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Banco do Brasil</a:t>
            </a:r>
            <a:endParaRPr lang="pt-PT" sz="28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6256" y="4223990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Caixa Econômica</a:t>
            </a:r>
            <a:endParaRPr lang="pt-PT" sz="2800" dirty="0">
              <a:solidFill>
                <a:schemeClr val="tx2">
                  <a:lumMod val="60000"/>
                  <a:lumOff val="4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952272"/>
            <a:ext cx="38164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chemeClr val="accent4">
                    <a:lumMod val="75000"/>
                  </a:schemeClr>
                </a:solidFill>
                <a:latin typeface="Verdana"/>
                <a:cs typeface="Verdana"/>
              </a:rPr>
              <a:t>Bancos </a:t>
            </a:r>
            <a:r>
              <a:rPr lang="pt-PT" sz="3200" dirty="0">
                <a:solidFill>
                  <a:schemeClr val="accent4">
                    <a:lumMod val="75000"/>
                  </a:schemeClr>
                </a:solidFill>
                <a:latin typeface="Verdana"/>
                <a:cs typeface="Verdana"/>
              </a:rPr>
              <a:t>Privados </a:t>
            </a:r>
            <a:r>
              <a:rPr lang="pt-PT" sz="2000" dirty="0">
                <a:solidFill>
                  <a:schemeClr val="accent4">
                    <a:lumMod val="75000"/>
                  </a:schemeClr>
                </a:solidFill>
                <a:latin typeface="Verdana"/>
                <a:cs typeface="Verdana"/>
              </a:rPr>
              <a:t>(operaciones </a:t>
            </a:r>
            <a:r>
              <a:rPr lang="pt-PT" sz="2000" dirty="0" smtClean="0">
                <a:solidFill>
                  <a:schemeClr val="accent4">
                    <a:lumMod val="75000"/>
                  </a:schemeClr>
                </a:solidFill>
                <a:latin typeface="Verdana"/>
                <a:cs typeface="Verdana"/>
              </a:rPr>
              <a:t>sindicadas</a:t>
            </a:r>
            <a:r>
              <a:rPr lang="pt-PT" sz="2000" dirty="0">
                <a:solidFill>
                  <a:schemeClr val="accent4">
                    <a:lumMod val="75000"/>
                  </a:schemeClr>
                </a:solidFill>
                <a:latin typeface="Verdana"/>
                <a:cs typeface="Verdana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5661248"/>
            <a:ext cx="38164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chemeClr val="accent2">
                    <a:lumMod val="75000"/>
                  </a:schemeClr>
                </a:solidFill>
                <a:latin typeface="Verdana"/>
                <a:cs typeface="Verdana"/>
              </a:rPr>
              <a:t>IPO/Acciones</a:t>
            </a:r>
            <a:endParaRPr lang="pt-PT" sz="3200" dirty="0">
              <a:solidFill>
                <a:schemeClr val="accent2">
                  <a:lumMod val="7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552" y="2416820"/>
            <a:ext cx="31683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Mercado de </a:t>
            </a:r>
            <a:r>
              <a:rPr lang="pt-PT" sz="2400" b="1" dirty="0" err="1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Capitales</a:t>
            </a:r>
            <a:r>
              <a:rPr lang="pt-PT" sz="2400" b="1" dirty="0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Títulos Privados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PT" sz="2000" dirty="0" err="1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Fondos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 de inversión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Financiación de proyectos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pt-PT" sz="2000" dirty="0" err="1" smtClean="0">
                <a:solidFill>
                  <a:schemeClr val="accent3">
                    <a:lumMod val="50000"/>
                  </a:schemeClr>
                </a:solidFill>
                <a:latin typeface="Verdana"/>
                <a:cs typeface="Verdana"/>
              </a:rPr>
              <a:t>etc</a:t>
            </a:r>
            <a:endParaRPr lang="pt-PT" sz="2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  <a:p>
            <a:endParaRPr lang="pt-PT" sz="2000" dirty="0">
              <a:solidFill>
                <a:schemeClr val="accent3">
                  <a:lumMod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20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60" y="1509190"/>
            <a:ext cx="8460432" cy="3607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9938" tIns="46770" rIns="89938" bIns="46770" anchor="ctr">
            <a:spAutoFit/>
          </a:bodyPr>
          <a:lstStyle/>
          <a:p>
            <a:pPr marL="60325" indent="-60325" algn="ctr">
              <a:lnSpc>
                <a:spcPct val="131000"/>
              </a:lnSpc>
              <a:tabLst>
                <a:tab pos="722313" algn="l"/>
                <a:tab pos="920750" algn="l"/>
                <a:tab pos="1446213" algn="l"/>
                <a:tab pos="2170113" algn="l"/>
                <a:tab pos="2892425" algn="l"/>
                <a:tab pos="3616325" algn="l"/>
                <a:tab pos="4340225" algn="l"/>
                <a:tab pos="5062538" algn="l"/>
                <a:tab pos="5786438" algn="l"/>
              </a:tabLst>
              <a:defRPr/>
            </a:pP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 la infraestructura, la inversión total y el crecimiento del PIB no </a:t>
            </a:r>
            <a:r>
              <a:rPr lang="es-ES" sz="4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avanzan.</a:t>
            </a:r>
            <a:endParaRPr lang="pt-BR" sz="6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55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99592" y="39879"/>
            <a:ext cx="81180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Brasil: País de </a:t>
            </a:r>
            <a:r>
              <a:rPr lang="pt-BR" sz="32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oportunidades</a:t>
            </a:r>
            <a:endParaRPr lang="pt-BR" sz="32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</p:txBody>
      </p:sp>
      <p:sp>
        <p:nvSpPr>
          <p:cNvPr id="10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294967295"/>
          </p:nvPr>
        </p:nvSpPr>
        <p:spPr>
          <a:xfrm>
            <a:off x="71406" y="6429396"/>
            <a:ext cx="2133600" cy="365125"/>
          </a:xfrm>
          <a:prstGeom prst="rect">
            <a:avLst/>
          </a:prstGeom>
        </p:spPr>
        <p:txBody>
          <a:bodyPr/>
          <a:lstStyle/>
          <a:p>
            <a:fld id="{5A6CD3DA-4210-40D1-BD29-66D6EE5D9E9B}" type="slidenum">
              <a:rPr lang="pt-BR" smtClean="0"/>
              <a:pPr/>
              <a:t>56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7544" y="-16684"/>
            <a:ext cx="8676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Tasa de Inversión (% del PIB):</a:t>
            </a:r>
            <a:br>
              <a:rPr lang="es-ES" sz="32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ES" sz="3200" b="1" dirty="0" smtClean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éste </a:t>
            </a:r>
            <a:r>
              <a:rPr lang="es-ES" sz="3200" b="1" dirty="0">
                <a:solidFill>
                  <a:srgbClr val="0033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el camino</a:t>
            </a:r>
            <a:endParaRPr lang="pt-BR" sz="3200" b="1" dirty="0">
              <a:solidFill>
                <a:srgbClr val="0033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693"/>
            <a:ext cx="82946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8"/>
          <p:cNvSpPr txBox="1"/>
          <p:nvPr/>
        </p:nvSpPr>
        <p:spPr>
          <a:xfrm rot="16200000">
            <a:off x="-1292100" y="1917703"/>
            <a:ext cx="30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 </a:t>
            </a:r>
            <a:r>
              <a:rPr lang="pt-BR" b="1" dirty="0" smtClean="0">
                <a:solidFill>
                  <a:schemeClr val="bg1"/>
                </a:solidFill>
              </a:rPr>
              <a:t>Oportunidades </a:t>
            </a:r>
            <a:r>
              <a:rPr lang="pt-BR" b="1" dirty="0">
                <a:solidFill>
                  <a:schemeClr val="bg1"/>
                </a:solidFill>
              </a:rPr>
              <a:t>de </a:t>
            </a:r>
            <a:r>
              <a:rPr lang="pt-BR" b="1" dirty="0" err="1">
                <a:solidFill>
                  <a:schemeClr val="bg1"/>
                </a:solidFill>
              </a:rPr>
              <a:t>i</a:t>
            </a:r>
            <a:r>
              <a:rPr lang="pt-BR" b="1" dirty="0" err="1" smtClean="0">
                <a:solidFill>
                  <a:schemeClr val="bg1"/>
                </a:solidFill>
              </a:rPr>
              <a:t>nversiones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-24"/>
            <a:ext cx="8572559" cy="6858024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</p:pic>
      <p:sp>
        <p:nvSpPr>
          <p:cNvPr id="4" name="Retângulo 3"/>
          <p:cNvSpPr/>
          <p:nvPr/>
        </p:nvSpPr>
        <p:spPr>
          <a:xfrm>
            <a:off x="539552" y="99392"/>
            <a:ext cx="8604448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r>
              <a:rPr lang="es-ES" sz="60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Muchas Gracias</a:t>
            </a:r>
          </a:p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Banco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do </a:t>
            </a:r>
            <a:r>
              <a:rPr lang="en-US" sz="44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Brasil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S.A.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	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Gerencia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de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Asesoramiento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Económico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ts val="156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1" dirty="0">
              <a:solidFill>
                <a:srgbClr val="333399"/>
              </a:solidFill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Élcio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Gomes Rocha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Economista-Jefe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pt-BR" sz="2800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SBS –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Qd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04 – Bloco G – Ed. Sede I – 9º piso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70073-901 – Brasília (DF) – BRASIL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elcio@bb.com.br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57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58</a:t>
            </a:fld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1"/>
            <a:ext cx="7056784" cy="52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2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59</a:t>
            </a:fld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344816" cy="51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827583" y="2780928"/>
            <a:ext cx="8206879" cy="3059428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rgbClr val="003366"/>
                </a:solidFill>
              </a:rPr>
              <a:t>Economía Brasileña</a:t>
            </a:r>
            <a:r>
              <a:rPr lang="es-UY" sz="2800" dirty="0">
                <a:solidFill>
                  <a:srgbClr val="003366"/>
                </a:solidFill>
              </a:rPr>
              <a:t>:</a:t>
            </a:r>
            <a:endParaRPr lang="es-UY" sz="4400" baseline="-25000" dirty="0">
              <a:solidFill>
                <a:srgbClr val="003366"/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003366"/>
                </a:solidFill>
              </a:rPr>
              <a:t>Cambios</a:t>
            </a:r>
            <a:r>
              <a:rPr lang="pt-BR" sz="2400" dirty="0" smtClean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estructurales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en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>
                <a:solidFill>
                  <a:srgbClr val="003366"/>
                </a:solidFill>
              </a:rPr>
              <a:t>la</a:t>
            </a:r>
            <a:r>
              <a:rPr lang="pt-BR" sz="2400" dirty="0">
                <a:solidFill>
                  <a:srgbClr val="003366"/>
                </a:solidFill>
              </a:rPr>
              <a:t> </a:t>
            </a:r>
            <a:r>
              <a:rPr lang="pt-BR" sz="2400" dirty="0" err="1" smtClean="0">
                <a:solidFill>
                  <a:srgbClr val="003366"/>
                </a:solidFill>
              </a:rPr>
              <a:t>economía</a:t>
            </a:r>
            <a:r>
              <a:rPr lang="pt-BR" sz="2400" dirty="0" smtClean="0">
                <a:solidFill>
                  <a:srgbClr val="003366"/>
                </a:solidFill>
              </a:rPr>
              <a:t>. </a:t>
            </a:r>
            <a:endParaRPr lang="pt-BR" sz="2400" dirty="0">
              <a:solidFill>
                <a:srgbClr val="003366"/>
              </a:solidFill>
              <a:sym typeface="Wingdings" pitchFamily="2" charset="2"/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 smtClean="0">
                <a:solidFill>
                  <a:srgbClr val="D9D9D9"/>
                </a:solidFill>
                <a:sym typeface="Wingdings" pitchFamily="2" charset="2"/>
              </a:rPr>
              <a:t>Principales</a:t>
            </a:r>
            <a:r>
              <a:rPr lang="pt-BR" sz="2400" dirty="0" smtClean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desafíos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actuales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err="1">
                <a:solidFill>
                  <a:srgbClr val="D9D9D9"/>
                </a:solidFill>
                <a:sym typeface="Wingdings" pitchFamily="2" charset="2"/>
              </a:rPr>
              <a:t>y</a:t>
            </a:r>
            <a:r>
              <a:rPr lang="pt-BR" sz="2400" dirty="0">
                <a:solidFill>
                  <a:srgbClr val="D9D9D9"/>
                </a:solidFill>
                <a:sym typeface="Wingdings" pitchFamily="2" charset="2"/>
              </a:rPr>
              <a:t> </a:t>
            </a:r>
            <a:r>
              <a:rPr lang="pt-BR" sz="2400" dirty="0" smtClean="0">
                <a:solidFill>
                  <a:srgbClr val="D9D9D9"/>
                </a:solidFill>
                <a:sym typeface="Wingdings" pitchFamily="2" charset="2"/>
              </a:rPr>
              <a:t>futuros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300" dirty="0">
                <a:solidFill>
                  <a:srgbClr val="D9D9D9"/>
                </a:solidFill>
              </a:rPr>
              <a:t>Condiciones para el crecimiento sostenible. </a:t>
            </a: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sz="2300" dirty="0">
                <a:solidFill>
                  <a:srgbClr val="D9D9D9"/>
                </a:solidFill>
              </a:rPr>
              <a:t>Oportunidades de Inversión.</a:t>
            </a:r>
            <a:endParaRPr lang="en-US" sz="2300" dirty="0">
              <a:solidFill>
                <a:srgbClr val="D9D9D9"/>
              </a:solidFill>
              <a:ea typeface="MS Gothic" charset="0"/>
              <a:cs typeface="MS Gothic" charset="0"/>
            </a:endParaRPr>
          </a:p>
        </p:txBody>
      </p:sp>
      <p:sp>
        <p:nvSpPr>
          <p:cNvPr id="752643" name="Rectangle 2051"/>
          <p:cNvSpPr>
            <a:spLocks noChangeArrowheads="1"/>
          </p:cNvSpPr>
          <p:nvPr/>
        </p:nvSpPr>
        <p:spPr bwMode="auto">
          <a:xfrm>
            <a:off x="685800" y="188913"/>
            <a:ext cx="8305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>
                <a:solidFill>
                  <a:srgbClr val="003366"/>
                </a:solidFill>
              </a:rPr>
              <a:t>Sumario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7584" y="1196752"/>
            <a:ext cx="8206879" cy="1334469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8C8C8C"/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UY" sz="3600" dirty="0">
                <a:solidFill>
                  <a:schemeClr val="bg1">
                    <a:lumMod val="85000"/>
                  </a:schemeClr>
                </a:solidFill>
              </a:rPr>
              <a:t>Economía </a:t>
            </a:r>
            <a:r>
              <a:rPr lang="es-UY" sz="3600" dirty="0" smtClean="0">
                <a:solidFill>
                  <a:schemeClr val="bg1">
                    <a:lumMod val="85000"/>
                  </a:schemeClr>
                </a:solidFill>
              </a:rPr>
              <a:t>Mundial:</a:t>
            </a:r>
            <a:endParaRPr lang="es-UY" sz="5400" baseline="-25000" dirty="0">
              <a:solidFill>
                <a:schemeClr val="bg1">
                  <a:lumMod val="85000"/>
                </a:schemeClr>
              </a:solidFill>
            </a:endParaRPr>
          </a:p>
          <a:p>
            <a:pPr algn="r" defTabSz="449263" eaLnBrk="0" hangingPunct="0">
              <a:lnSpc>
                <a:spcPct val="120000"/>
              </a:lnSpc>
              <a:spcBef>
                <a:spcPts val="11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dirty="0" err="1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s-UY" sz="2400" dirty="0" smtClean="0">
                <a:solidFill>
                  <a:schemeClr val="bg1">
                    <a:lumMod val="85000"/>
                  </a:schemeClr>
                </a:solidFill>
              </a:rPr>
              <a:t>ncertidumbres </a:t>
            </a:r>
            <a:r>
              <a:rPr lang="es-UY" sz="2400" dirty="0">
                <a:solidFill>
                  <a:schemeClr val="bg1">
                    <a:lumMod val="85000"/>
                  </a:schemeClr>
                </a:solidFill>
              </a:rPr>
              <a:t>y vulnerabilidades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2045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7"/>
          <p:cNvSpPr txBox="1"/>
          <p:nvPr/>
        </p:nvSpPr>
        <p:spPr>
          <a:xfrm>
            <a:off x="790346" y="-24482"/>
            <a:ext cx="83181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Ranking </a:t>
            </a:r>
            <a:r>
              <a:rPr lang="pt-BR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 países por PIB</a:t>
            </a:r>
          </a:p>
          <a:p>
            <a:pPr algn="r">
              <a:defRPr/>
            </a:pPr>
            <a:r>
              <a:rPr lang="pt-BR" sz="3200" dirty="0" smtClean="0">
                <a:solidFill>
                  <a:srgbClr val="003366"/>
                </a:solidFill>
              </a:rPr>
              <a:t>Brasil</a:t>
            </a:r>
            <a:r>
              <a:rPr lang="pt-BR" sz="3200" dirty="0">
                <a:solidFill>
                  <a:srgbClr val="003366"/>
                </a:solidFill>
              </a:rPr>
              <a:t>: </a:t>
            </a:r>
            <a:r>
              <a:rPr lang="pt-BR" sz="3200" dirty="0" err="1" smtClean="0">
                <a:solidFill>
                  <a:srgbClr val="003366"/>
                </a:solidFill>
              </a:rPr>
              <a:t>la</a:t>
            </a:r>
            <a:r>
              <a:rPr lang="pt-BR" sz="3200" dirty="0" smtClean="0">
                <a:solidFill>
                  <a:srgbClr val="003366"/>
                </a:solidFill>
              </a:rPr>
              <a:t> </a:t>
            </a:r>
            <a:r>
              <a:rPr lang="pt-BR" sz="3200" dirty="0" err="1">
                <a:solidFill>
                  <a:srgbClr val="003366"/>
                </a:solidFill>
              </a:rPr>
              <a:t>séptima</a:t>
            </a:r>
            <a:r>
              <a:rPr lang="pt-BR" sz="3200" dirty="0">
                <a:solidFill>
                  <a:srgbClr val="003366"/>
                </a:solidFill>
              </a:rPr>
              <a:t> </a:t>
            </a:r>
            <a:r>
              <a:rPr lang="pt-BR" sz="3200" dirty="0" err="1">
                <a:solidFill>
                  <a:srgbClr val="003366"/>
                </a:solidFill>
              </a:rPr>
              <a:t>mayor</a:t>
            </a:r>
            <a:r>
              <a:rPr lang="pt-BR" sz="3200" dirty="0">
                <a:solidFill>
                  <a:srgbClr val="003366"/>
                </a:solidFill>
              </a:rPr>
              <a:t> </a:t>
            </a:r>
            <a:r>
              <a:rPr lang="pt-BR" sz="3200" dirty="0" err="1" smtClean="0">
                <a:solidFill>
                  <a:srgbClr val="003366"/>
                </a:solidFill>
              </a:rPr>
              <a:t>economía</a:t>
            </a:r>
            <a:r>
              <a:rPr lang="pt-BR" sz="3200" dirty="0" smtClean="0">
                <a:solidFill>
                  <a:srgbClr val="003366"/>
                </a:solidFill>
              </a:rPr>
              <a:t> </a:t>
            </a:r>
            <a:r>
              <a:rPr lang="pt-BR" sz="3200" dirty="0" err="1" smtClean="0">
                <a:solidFill>
                  <a:srgbClr val="003366"/>
                </a:solidFill>
              </a:rPr>
              <a:t>del</a:t>
            </a:r>
            <a:r>
              <a:rPr lang="pt-BR" sz="3200" dirty="0" smtClean="0">
                <a:solidFill>
                  <a:srgbClr val="003366"/>
                </a:solidFill>
              </a:rPr>
              <a:t> mundo</a:t>
            </a:r>
            <a:endParaRPr lang="pt-BR" sz="3200" dirty="0">
              <a:solidFill>
                <a:srgbClr val="0033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38088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inho vertical 3"/>
          <p:cNvSpPr/>
          <p:nvPr/>
        </p:nvSpPr>
        <p:spPr>
          <a:xfrm>
            <a:off x="1214414" y="1214422"/>
            <a:ext cx="7500990" cy="54292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resistencia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Economía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Brasileña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choques adversos ha aumentado de forma importante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últimos </a:t>
            </a:r>
            <a:r>
              <a:rPr lang="pt-BR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años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09625" y="44624"/>
            <a:ext cx="8299450" cy="88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Economía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 </a:t>
            </a: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Brasileña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:</a:t>
            </a:r>
          </a:p>
          <a:p>
            <a:pPr algn="r">
              <a:lnSpc>
                <a:spcPct val="80000"/>
              </a:lnSpc>
            </a:pP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Cambios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pt-BR" sz="32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estructurales</a:t>
            </a:r>
            <a:r>
              <a:rPr 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pt-BR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6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181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92718" y="66563"/>
            <a:ext cx="8086588" cy="770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s-E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Deuda externa bruta y neta</a:t>
            </a:r>
            <a:r>
              <a:rPr lang="es-ES" sz="3200" dirty="0"/>
              <a:t/>
            </a:r>
            <a:br>
              <a:rPr lang="es-ES" sz="3200" dirty="0"/>
            </a:br>
            <a:r>
              <a:rPr lang="es-ES" sz="3200" dirty="0">
                <a:solidFill>
                  <a:schemeClr val="tx2"/>
                </a:solidFill>
              </a:rPr>
              <a:t>(En porcentaje del </a:t>
            </a:r>
            <a:r>
              <a:rPr lang="es-ES" sz="3200" dirty="0" smtClean="0">
                <a:solidFill>
                  <a:schemeClr val="tx2"/>
                </a:solidFill>
              </a:rPr>
              <a:t>PIB)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Faixa para cima 6"/>
          <p:cNvSpPr/>
          <p:nvPr/>
        </p:nvSpPr>
        <p:spPr>
          <a:xfrm>
            <a:off x="1331640" y="1052736"/>
            <a:ext cx="7128792" cy="792088"/>
          </a:xfrm>
          <a:prstGeom prst="ribbon2">
            <a:avLst/>
          </a:prstGeom>
          <a:solidFill>
            <a:srgbClr val="000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La reducción de la vulnerabilidad externa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6871D9-285F-4920-9818-C097D9C80FC2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8064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8"/>
          <p:cNvSpPr txBox="1"/>
          <p:nvPr/>
        </p:nvSpPr>
        <p:spPr>
          <a:xfrm rot="16200000">
            <a:off x="-994093" y="1855669"/>
            <a:ext cx="250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Economía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Brasileña</a:t>
            </a:r>
            <a:r>
              <a:rPr lang="pt-BR" b="1" dirty="0">
                <a:solidFill>
                  <a:schemeClr val="bg1"/>
                </a:solidFill>
              </a:rPr>
              <a:t>: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Cambios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estructurales</a:t>
            </a:r>
            <a:r>
              <a:rPr lang="pt-BR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ersonalizada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F3F3F"/>
    </a:hlink>
    <a:folHlink>
      <a:srgbClr val="3F3F3F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1887A6099EA04982D3FDD1FAF29EB9" ma:contentTypeVersion="1" ma:contentTypeDescription="Crear nuevo documento." ma:contentTypeScope="" ma:versionID="ad548707d592034331fc843063639aa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965a546d61c0d17925910d99157c6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DD669C-1522-425A-B070-8FBFE4C7C67E}"/>
</file>

<file path=customXml/itemProps2.xml><?xml version="1.0" encoding="utf-8"?>
<ds:datastoreItem xmlns:ds="http://schemas.openxmlformats.org/officeDocument/2006/customXml" ds:itemID="{D832F537-E4C0-41F3-8D10-35D9B17FB521}"/>
</file>

<file path=customXml/itemProps3.xml><?xml version="1.0" encoding="utf-8"?>
<ds:datastoreItem xmlns:ds="http://schemas.openxmlformats.org/officeDocument/2006/customXml" ds:itemID="{B8F0B706-04FF-4D33-9AD3-6D4C231251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11297</TotalTime>
  <Words>2100</Words>
  <Application>Microsoft Office PowerPoint</Application>
  <PresentationFormat>Presentación en pantalla (4:3)</PresentationFormat>
  <Paragraphs>492</Paragraphs>
  <Slides>59</Slides>
  <Notes>34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0" baseType="lpstr">
      <vt:lpstr>Personalizar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Banco do Brasil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</dc:creator>
  <cp:lastModifiedBy>JESUS NUNO SANTOS</cp:lastModifiedBy>
  <cp:revision>895</cp:revision>
  <dcterms:created xsi:type="dcterms:W3CDTF">2013-01-02T13:48:25Z</dcterms:created>
  <dcterms:modified xsi:type="dcterms:W3CDTF">2013-12-04T14:12:37Z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0x010100EF1887A6099EA04982D3FDD1FAF29EB9</vt:lpwstr>
  </property>
  <property fmtid="{D5CDD505-2E9C-101B-9397-08002B2CF9AE}" pid="3" name="Order">
    <vt:r8>3300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11" name="Data">
    <vt:filetime>2014-11-06T11:04:05Z</vt:filetime>
  </property>
  <property fmtid="{D5CDD505-2E9C-101B-9397-08002B2CF9AE}" pid="12" name="Publicar">
    <vt:bool>false</vt:bool>
  </property>
</Properties>
</file>