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9" r:id="rId2"/>
    <p:sldId id="257" r:id="rId3"/>
    <p:sldId id="329" r:id="rId4"/>
    <p:sldId id="371" r:id="rId5"/>
    <p:sldId id="374" r:id="rId6"/>
    <p:sldId id="367" r:id="rId7"/>
    <p:sldId id="330" r:id="rId8"/>
    <p:sldId id="331" r:id="rId9"/>
    <p:sldId id="375" r:id="rId10"/>
    <p:sldId id="334" r:id="rId11"/>
    <p:sldId id="384" r:id="rId12"/>
    <p:sldId id="385" r:id="rId13"/>
    <p:sldId id="365" r:id="rId14"/>
    <p:sldId id="386" r:id="rId15"/>
    <p:sldId id="347" r:id="rId16"/>
    <p:sldId id="348" r:id="rId17"/>
    <p:sldId id="376" r:id="rId18"/>
    <p:sldId id="340" r:id="rId19"/>
    <p:sldId id="377" r:id="rId20"/>
    <p:sldId id="378" r:id="rId21"/>
    <p:sldId id="390" r:id="rId22"/>
    <p:sldId id="380" r:id="rId23"/>
    <p:sldId id="382" r:id="rId24"/>
    <p:sldId id="369" r:id="rId25"/>
    <p:sldId id="352" r:id="rId26"/>
    <p:sldId id="363" r:id="rId27"/>
    <p:sldId id="362" r:id="rId28"/>
    <p:sldId id="372" r:id="rId29"/>
    <p:sldId id="389" r:id="rId30"/>
    <p:sldId id="387" r:id="rId31"/>
    <p:sldId id="388" r:id="rId32"/>
  </p:sldIdLst>
  <p:sldSz cx="9144000" cy="6858000" type="screen4x3"/>
  <p:notesSz cx="6797675" cy="98567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rias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72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CA207B-0B92-409D-A885-1A962E1FA2C5}" type="datetimeFigureOut">
              <a:rPr lang="es-ES" smtClean="0"/>
              <a:t>03/12/2013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35038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79450" y="4681538"/>
            <a:ext cx="5438775" cy="44354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49688" y="9361488"/>
            <a:ext cx="2946400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9E15E-A399-49FE-975B-A79C9D0A2D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3158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40160" cy="4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7 Rectángulo"/>
          <p:cNvSpPr/>
          <p:nvPr userDrawn="1"/>
        </p:nvSpPr>
        <p:spPr>
          <a:xfrm>
            <a:off x="213742" y="6309320"/>
            <a:ext cx="8678738" cy="432048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www.euro-funding.com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03656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8466A8D-65DA-4A3D-910A-DE4A42F71F35}" type="datetimeFigureOut">
              <a:rPr lang="es-ES_tradnl" smtClean="0"/>
              <a:pPr/>
              <a:t>03/12/2013</a:t>
            </a:fld>
            <a:endParaRPr lang="es-ES_tradn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ES_tradn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82BD4DC-A363-4F37-A06B-1AF021646F90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97758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 userDrawn="1"/>
        </p:nvSpPr>
        <p:spPr>
          <a:xfrm>
            <a:off x="199518" y="6165304"/>
            <a:ext cx="8678738" cy="432048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www.euro-funding.com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40160" cy="4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87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IDA CORPOR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 userDrawn="1"/>
        </p:nvSpPr>
        <p:spPr>
          <a:xfrm>
            <a:off x="213742" y="6309320"/>
            <a:ext cx="8678738" cy="432048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www.euro-funding.com</a:t>
            </a:r>
            <a:endParaRPr lang="es-ES_tradnl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1440160" cy="43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12274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3284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www.fch-ju.eu/" TargetMode="External"/><Relationship Id="rId7" Type="http://schemas.openxmlformats.org/officeDocument/2006/relationships/hyperlink" Target="http://ec.europa.eu/research/participants/portal/page/call_FP7?callIdentifier=IMI-JU-10-2013&amp;specificProgram=COOPERATION#wlp_call_FP7" TargetMode="External"/><Relationship Id="rId2" Type="http://schemas.openxmlformats.org/officeDocument/2006/relationships/hyperlink" Target="http://www.imi.europa.eu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hyperlink" Target="http://biconsortium.eu/" TargetMode="External"/><Relationship Id="rId4" Type="http://schemas.openxmlformats.org/officeDocument/2006/relationships/hyperlink" Target="http://www.cleansky.eu/content/page/towards-clean-sky-2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ffra.eu/" TargetMode="External"/><Relationship Id="rId2" Type="http://schemas.openxmlformats.org/officeDocument/2006/relationships/hyperlink" Target="http://www.e2b-ei.eu/default.php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hyperlink" Target="http://www.green-cars-initiative.eu/public" TargetMode="External"/><Relationship Id="rId4" Type="http://schemas.openxmlformats.org/officeDocument/2006/relationships/hyperlink" Target="http://www.spire2030.eu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hyperlink" Target="http://www.climate-kic.org/" TargetMode="External"/><Relationship Id="rId7" Type="http://schemas.openxmlformats.org/officeDocument/2006/relationships/hyperlink" Target="http://cip2014.kic-innoenergy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hyperlink" Target="http://www.kic-innoenergy.com/" TargetMode="External"/><Relationship Id="rId10" Type="http://schemas.openxmlformats.org/officeDocument/2006/relationships/hyperlink" Target="http://www.eitictlabs.eu/about-us/calls-tenders/" TargetMode="External"/><Relationship Id="rId4" Type="http://schemas.openxmlformats.org/officeDocument/2006/relationships/hyperlink" Target="http://www.eitictlabs.eu/" TargetMode="External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hyperlink" Target="http://ec.europa.eu/research/innovation-union/index_en.cfm?section=active-healthy-ageing" TargetMode="External"/><Relationship Id="rId7" Type="http://schemas.openxmlformats.org/officeDocument/2006/relationships/hyperlink" Target="http://ec.europa.eu/enterprise/policies/raw-materials/innovation-partnership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ec.europa.eu/agriculture/eip/" TargetMode="External"/><Relationship Id="rId5" Type="http://schemas.openxmlformats.org/officeDocument/2006/relationships/hyperlink" Target="http://ec.europa.eu/eip/smartcities/" TargetMode="External"/><Relationship Id="rId4" Type="http://schemas.openxmlformats.org/officeDocument/2006/relationships/hyperlink" Target="http://ec.europa.eu/environment/water/innovationpartnership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terjpi.eu/index.php?option=com_content&amp;view=article&amp;id=182&amp;Itemid=588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eshorizonte2020.es/" TargetMode="External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hyperlink" Target="http://www.cdti.es/" TargetMode="External"/><Relationship Id="rId4" Type="http://schemas.openxmlformats.org/officeDocument/2006/relationships/hyperlink" Target="http://ec.europa.eu/research/horizon2020/index_en.cfm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2376264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179512" y="4653136"/>
            <a:ext cx="8678738" cy="9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HORIZONTE </a:t>
            </a:r>
            <a:r>
              <a:rPr lang="es-ES" b="1" dirty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2020:</a:t>
            </a: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es-ES" b="1" cap="all" dirty="0">
                <a:solidFill>
                  <a:srgbClr val="7E7E7E"/>
                </a:solidFill>
                <a:latin typeface="Arial"/>
              </a:rPr>
              <a:t>El papel de las grandes iniciativas </a:t>
            </a:r>
            <a:endParaRPr lang="es-ES_tradnl" b="1" cap="all" dirty="0">
              <a:latin typeface="Arial" pitchFamily="34" charset="0"/>
            </a:endParaRPr>
          </a:p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endParaRPr kumimoji="0" lang="es-ES_tradnl" b="0" i="0" u="none" strike="noStrike" cap="all" normalizeH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4" name="Text Box 38"/>
          <p:cNvSpPr txBox="1">
            <a:spLocks noChangeArrowheads="1"/>
          </p:cNvSpPr>
          <p:nvPr/>
        </p:nvSpPr>
        <p:spPr bwMode="auto">
          <a:xfrm>
            <a:off x="2699792" y="224644"/>
            <a:ext cx="6083424" cy="61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E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21212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r" fontAlgn="base">
              <a:lnSpc>
                <a:spcPct val="150000"/>
              </a:lnSpc>
              <a:spcBef>
                <a:spcPct val="0"/>
              </a:spcBef>
              <a:spcAft>
                <a:spcPts val="1000"/>
              </a:spcAft>
            </a:pPr>
            <a:r>
              <a:rPr lang="es-ES" sz="2800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EU PROJECTS</a:t>
            </a:r>
            <a:endParaRPr kumimoji="0" lang="es-ES_tradnl" sz="2800" b="1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_tradnl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grpSp>
        <p:nvGrpSpPr>
          <p:cNvPr id="5" name="4 Grupo"/>
          <p:cNvGrpSpPr/>
          <p:nvPr/>
        </p:nvGrpSpPr>
        <p:grpSpPr>
          <a:xfrm>
            <a:off x="193229" y="1538858"/>
            <a:ext cx="8674546" cy="2394198"/>
            <a:chOff x="-180528" y="1250826"/>
            <a:chExt cx="9577064" cy="2394198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590" y="1268760"/>
              <a:ext cx="2357490" cy="2376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1268760"/>
              <a:ext cx="2488528" cy="2376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3418" y="1268760"/>
              <a:ext cx="2413118" cy="23762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0299" y="1250826"/>
              <a:ext cx="2413118" cy="23941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10 Rectángulo"/>
          <p:cNvSpPr/>
          <p:nvPr/>
        </p:nvSpPr>
        <p:spPr>
          <a:xfrm>
            <a:off x="179512" y="1268760"/>
            <a:ext cx="8678738" cy="360040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2" name="11 Rectángulo"/>
          <p:cNvSpPr/>
          <p:nvPr/>
        </p:nvSpPr>
        <p:spPr>
          <a:xfrm>
            <a:off x="193229" y="3861048"/>
            <a:ext cx="8651304" cy="432048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EURO-FUNDING </a:t>
            </a:r>
            <a:r>
              <a:rPr lang="es-ES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EUROPEAN PROJECTS UNIT</a:t>
            </a:r>
            <a:endParaRPr lang="es-ES_tradnl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7806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12" y="1334244"/>
            <a:ext cx="1685925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Pergamino horizontal"/>
          <p:cNvSpPr/>
          <p:nvPr/>
        </p:nvSpPr>
        <p:spPr>
          <a:xfrm>
            <a:off x="179513" y="4941168"/>
            <a:ext cx="1584176" cy="953988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BUDGET</a:t>
            </a:r>
          </a:p>
          <a:p>
            <a:pPr algn="ctr"/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€ </a:t>
            </a:r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29, </a:t>
            </a:r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7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billion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195736" y="980728"/>
            <a:ext cx="62014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i="1" u="sng" dirty="0" smtClean="0">
                <a:solidFill>
                  <a:srgbClr val="FF0000"/>
                </a:solidFill>
              </a:rPr>
              <a:t>Objetivo: acciones que cubren la cadena de valor desde la investigación al mercado con el foco en actividades innovadoras</a:t>
            </a:r>
            <a:endParaRPr lang="es-ES_tradnl" sz="1600" u="sng" dirty="0">
              <a:solidFill>
                <a:srgbClr val="FF0000"/>
              </a:solidFill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146970" y="1844824"/>
            <a:ext cx="6552728" cy="3219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1.  Health, demographic change and wellbeing</a:t>
            </a:r>
          </a:p>
        </p:txBody>
      </p:sp>
      <p:sp>
        <p:nvSpPr>
          <p:cNvPr id="12" name="11 CuadroTexto"/>
          <p:cNvSpPr txBox="1"/>
          <p:nvPr/>
        </p:nvSpPr>
        <p:spPr>
          <a:xfrm>
            <a:off x="1783014" y="548680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RETOS SOCIALES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2123728" y="2346201"/>
            <a:ext cx="6575970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indent="-273050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2. Food Security, sustainable agriculture, marine and maritime</a:t>
            </a:r>
          </a:p>
          <a:p>
            <a:pPr marL="273050" indent="-273050"/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	r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esearch and the bio-economy</a:t>
            </a:r>
            <a:endParaRPr lang="en-US" sz="1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2123728" y="2922265"/>
            <a:ext cx="6575970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3.  Secure, clean and efficient energy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2146880" y="3498329"/>
            <a:ext cx="6552817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4.  Smart, green and integrated transport</a:t>
            </a:r>
            <a:endParaRPr lang="en-US" sz="1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16 Rectángulo redondeado"/>
          <p:cNvSpPr/>
          <p:nvPr/>
        </p:nvSpPr>
        <p:spPr>
          <a:xfrm>
            <a:off x="2123728" y="4146401"/>
            <a:ext cx="6575969" cy="43204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5.  Climate action, resource efficiency and raw materials</a:t>
            </a:r>
          </a:p>
        </p:txBody>
      </p:sp>
      <p:sp>
        <p:nvSpPr>
          <p:cNvPr id="18" name="17 Rectángulo redondeado"/>
          <p:cNvSpPr/>
          <p:nvPr/>
        </p:nvSpPr>
        <p:spPr>
          <a:xfrm>
            <a:off x="2104363" y="4739605"/>
            <a:ext cx="6595333" cy="4149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6.   Inclusive, innovative and reflective societies</a:t>
            </a:r>
            <a:endParaRPr lang="en-US" sz="10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2123728" y="5316413"/>
            <a:ext cx="6575968" cy="48617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3050" indent="-273050"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7. Secure societies to protect freedom and security of Europe</a:t>
            </a:r>
          </a:p>
          <a:p>
            <a:pPr marL="273050" indent="-273050"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	and its citizens</a:t>
            </a:r>
          </a:p>
        </p:txBody>
      </p:sp>
      <p:sp>
        <p:nvSpPr>
          <p:cNvPr id="20" name="19 Explosión 2"/>
          <p:cNvSpPr/>
          <p:nvPr/>
        </p:nvSpPr>
        <p:spPr>
          <a:xfrm rot="360000">
            <a:off x="6266592" y="1503377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CuadroTexto"/>
          <p:cNvSpPr txBox="1"/>
          <p:nvPr/>
        </p:nvSpPr>
        <p:spPr>
          <a:xfrm rot="19680000">
            <a:off x="6348701" y="1755421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7.472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21 Explosión 2"/>
          <p:cNvSpPr/>
          <p:nvPr/>
        </p:nvSpPr>
        <p:spPr>
          <a:xfrm rot="360000">
            <a:off x="7778760" y="2115002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CuadroTexto"/>
          <p:cNvSpPr txBox="1"/>
          <p:nvPr/>
        </p:nvSpPr>
        <p:spPr>
          <a:xfrm rot="19680000">
            <a:off x="7860869" y="2367046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3.851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4" name="23 Explosión 2"/>
          <p:cNvSpPr/>
          <p:nvPr/>
        </p:nvSpPr>
        <p:spPr>
          <a:xfrm rot="360000">
            <a:off x="7130688" y="3339138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CuadroTexto"/>
          <p:cNvSpPr txBox="1"/>
          <p:nvPr/>
        </p:nvSpPr>
        <p:spPr>
          <a:xfrm rot="19680000">
            <a:off x="7275050" y="3544512"/>
            <a:ext cx="670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6.339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25 Explosión 2"/>
          <p:cNvSpPr/>
          <p:nvPr/>
        </p:nvSpPr>
        <p:spPr>
          <a:xfrm rot="360000">
            <a:off x="7634744" y="5211346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CuadroTexto"/>
          <p:cNvSpPr txBox="1"/>
          <p:nvPr/>
        </p:nvSpPr>
        <p:spPr>
          <a:xfrm rot="19680000">
            <a:off x="7769491" y="5386308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1.695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27 Explosión 2"/>
          <p:cNvSpPr/>
          <p:nvPr/>
        </p:nvSpPr>
        <p:spPr>
          <a:xfrm rot="360000">
            <a:off x="6554624" y="2763074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CuadroTexto"/>
          <p:cNvSpPr txBox="1"/>
          <p:nvPr/>
        </p:nvSpPr>
        <p:spPr>
          <a:xfrm rot="19680000">
            <a:off x="6636733" y="3015118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5.931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0" name="29 Explosión 2"/>
          <p:cNvSpPr/>
          <p:nvPr/>
        </p:nvSpPr>
        <p:spPr>
          <a:xfrm rot="360000">
            <a:off x="7704440" y="4023657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30 CuadroTexto"/>
          <p:cNvSpPr txBox="1"/>
          <p:nvPr/>
        </p:nvSpPr>
        <p:spPr>
          <a:xfrm rot="19680000">
            <a:off x="7786549" y="4275701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3.081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2" name="31 Explosión 2"/>
          <p:cNvSpPr/>
          <p:nvPr/>
        </p:nvSpPr>
        <p:spPr>
          <a:xfrm rot="360000">
            <a:off x="6554624" y="4527713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32 CuadroTexto"/>
          <p:cNvSpPr txBox="1"/>
          <p:nvPr/>
        </p:nvSpPr>
        <p:spPr>
          <a:xfrm rot="19680000">
            <a:off x="6636733" y="4779757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1.310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73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539388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0" indent="-400050"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NOVEDADES PRINCIPALES</a:t>
            </a:r>
            <a:endParaRPr lang="es-ES" b="1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8418" y="905552"/>
            <a:ext cx="3824514" cy="84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500" b="1" cap="small" dirty="0">
              <a:solidFill>
                <a:srgbClr val="0028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3 Marcador de pie de página"/>
          <p:cNvSpPr txBox="1">
            <a:spLocks/>
          </p:cNvSpPr>
          <p:nvPr/>
        </p:nvSpPr>
        <p:spPr>
          <a:xfrm>
            <a:off x="6437495" y="6599696"/>
            <a:ext cx="27067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100" dirty="0" smtClean="0">
                <a:solidFill>
                  <a:prstClr val="black"/>
                </a:solidFill>
              </a:rPr>
              <a:t>© EURO-FUNDING ADVISORY GROUP</a:t>
            </a:r>
            <a:endParaRPr lang="es-ES_tradnl" sz="1100" dirty="0">
              <a:solidFill>
                <a:prstClr val="black"/>
              </a:solidFill>
            </a:endParaRPr>
          </a:p>
        </p:txBody>
      </p:sp>
      <p:sp>
        <p:nvSpPr>
          <p:cNvPr id="6" name="AutoShape 5" descr="data:image/jpeg;base64,/9j/4AAQSkZJRgABAQAAAQABAAD/2wCEAAkGBxQTEhQUExQWFhUXGBwbGBcYFxwbGBwYGhgcHBoaHB8ZHCggHBwlHBwXJTEiJSkrLi4uFx8zODMsNygtLisBCgoKDg0OGhAQGywkHyUsLCwsLCwsLCwsLCwsLCwsLCwsLCwsLCwsLCwsLCwsLCwsLCwsLCwsNzAsLCw3LCwrK//AABEIAMIBAwMBIgACEQEDEQH/xAAcAAACAgMBAQAAAAAAAAAAAAAEBQMGAAECBwj/xABBEAABAgMGAggFAgUCBQUAAAABAhEAAyEEBRIxQVFhcQYTIjKBkaGxQsHR4fAjUhQzYnLxB4JDU5KishUWk8LS/8QAGQEAAwEBAQAAAAAAAAAAAAAAAQIDAAQF/8QAJBEAAgICAgICAwEBAAAAAAAAAAECEQMhEjETQQQiMlFhcRT/2gAMAwEAAhEDEQA/AJ5UqCBKJyMSSZUT4GjrdJHIu9HEpDRHPsmJi5ofTX5QQZqUh1EAak5QnnXx1jiUcKW/mKy/PXhE5SstCLbsdSUABs23zgC1zA5MxAwpqFKLEffxiufxcxa8Mpyqrrr5h2IpvtDpd2oShCVBRKXNVE4yakk7vEnBy90XVLtWS2K+ytf6aFdWM1qLActT5xq0X06zgxTSO8UhwPE08BEEu0SFBlijMUkU9IHEkCalVnxS5QqvEThI1YHh5wqfLRVRghxZb7QSAXCtiCD5EQyE98vWEKJs20KPUgS5YP8AMX3j/aI3elmEiWVTJ8wqYsymJPBIo0FWg8Yss6TT8+URybWlZIBq+20IbhtiuoC55Ca0Jo439/CDrJekk1KyEj4sKsPmzQk4Tl0GKjFO+wS8LEUTXp1ahkSwB29IEtlqVg7CySgVSNU/uFIsFrlzFMqXLlz5RqD1hfyKWOusILZeRlqw/wAGlAFMSq+hAfzhFzTr0Nyi1/QGXbcSUlie12qlw+o3H0g6fKm9goqBsNNn2O0RybXMmzUIQrqxhKiEyxvQatzMR3tds1a0Skz5rmqiFlLD/a2cZ4k32MslIuFinIKAVowv3gogfOB7ZabOCFddJltn2kl/OESuiSFJAWVKy7y1Ek+JhTO6O2cEpVKmCvtqHhH8Zd2Ms6Za5nSyzS2SLQuY5YJQCc+Q+cTq6VTU0lWZauKy3s8IrjsSOulJzqAxS0ehTbrYUgxxw6kSy5ZdR6K6b+vFQdKJSR/aT7mEVu6R3jhKxOSEpIfCgNmzRfUWQjKA7wumWpJcBKjmQHPhFVgw90cfkl7Abjvb+KS2M9ckVQqh5jccYazpigGLg8qRXpvR1KVIXKxhSMjibRj57ZQDeFotaFYRNIo75+4hH8NdxZZfJ1THdotqxmkHi2cBGRJm0VLSFaUpCFN521u+hXNI+TRJJvy0fFJkqO9RCx+Pki9MDyKSD593ywlSCkJelKQvRYerDJTLVxUGMFi+5iv5lnBH9K/q0R2i9pSQ5kTOQKf/ANRbrsltiu8bNMmpKMMlAPxZkcRxjufY0LkplKJUwbE9ebxuf0llAOLLMzapSK8awLb+kpQkKRZwXbM1APIQHKlYOMnois3R2Wioz3P1g1csYSFKHnCi039Mm9hpYSdKg+EJLxmpQpKO2VKyAr7xOt2bxMdLsAJ0843FYdqYpg4NGQ9yB4metJLRFNtoFAxPNgDxO9cs4TXha5xVgAwJNHzJf+12iCWZctQDKV+5iz8zlv8AWOm72aOOjLcVFbzVYhoBQctxAs6T1h0SNhTLKHM60SyAcLPQD8z+0BzpaQkKUCl6ACpJ5amNaXZ0Rqie7kJkjR9Sdoy1W7GKkpl6n4lcn0/GgCfaEtQEnNKX7KeKjqfznJKuxU7tOwGaiafYQjbauIdeyOZasTJQnAgPkaqfeusFylpSkgh3+EU2byPCMsyEgFEpIr3lmp8HHrGYDiw+Qzfxy8oyj7GsLkzilFJmADIEO/B9+cdCzpCTOUlUxQyK6pcffSNy7jmqWBgrnm4HE7CLbd1zolJL9onMnLZgNoKiTlNLoTXHcqJjWi0KCyXZJPZA5fKCb6vkKSZFnTjWoN2R2Ug0hgbhkH4PDEoDyeCpFmRL7MtIB4D5w1E+e7AOjd2mzSAhRckuQOOg9Ie2aRjopAI2I93jqzWH4lmmpOQ9fxogmWhc90Wfsy8jMyKv7aUHFoST9Gvdg143VKKymQlprVw90AaK21oIQ/wirMVTLRRRqTpyB8mi22Ozy5QwqIQAMhMUVPucqxl4zJE9BlTwAgsEFZwqKjql6jmd4l4n2izyUqYkJQuXJXQYiDU7j3gm03MmYzLUGrC6/LvXZUSkhlISoAEtplmaGGQtHdNahix8Y5smKUlTZfHNLcUbkXMlK5SsZJSrLc1qd4s5EV2wynnJOItUt4QTe9pUheITGSE1RQE1zchjSjOIDi0kmCVOWhuECB1yc4V2S+lLKsCcSUISoknCVYg9A1PGCEX7LVhCcaypONkpchOVfHR9IZNkpRNWiTWEV8SO2k8PnDydeUopSsrASqiSaOduBgO98JSkghwfcP5GOpZHRzPHsrE6SxjgyKwfaQM4gWvhBU2MsZEmVC2/LLilLOqQ48PtDcKpEE0OCDCTbYYxplCTMKSiaku/ZUDUFtx+ZQcmcJiaMkjSI5tiKesQQ4ejafggVaGZi3LeB2qOml6I7ymkJwqSC9AdjCqeS6Cr+Yj1Gzw2nzQsEHX3hReSSoAvVFDxB1gNE6GQtyDmPT7RkV9NsIpiNIyNyE4suVpmLT2GXLRqVF1K5bP/AJiaz2UywFFWFJBdL5/3bnOgiyyJX6ZUtQIAoDVaqbD6awp/gpc9lFM2SoHLuv7g/nKOqWJNUaGS2CWKaVzAESsbaBwG4tQDgM4aqu4gqM5CsTVUkUS+gaqINsNkMkNIUG0TMGu4UKg8YLtV8dWntyiC/ZBrL/uxipP90HiqpglKVlcm2VKWEuoyc6HkK+cT2icAEoBK+AFAd84mDTCFLqpWTEAF+IoAOMWq7Ojsgo/VJKzqCzciBXxz9YySS0Byrsq113cub2ZTlepbIbg6CL1cfR2TZkdplKOalZcQHyhndt3y5KMMscycydyYTXvZJ6iXOJOw2+cJKVdE5ZL6CRfEmWoploo9SAw+8EotciZqEnyirANQgvBN32IzZgTkNd21iPklYtWWk2EEdlTg6j8MdS7IiUkqUqgzJgS/b7s932frJ6sKRRKRVSlN3UjMn0FdoqHRm8rxttp/iZkpMqyf8OXMoW0UwqV8TTSOhcpGtIs6lLtamYokA93VTaq4PpD+zyUpAAEJ02rEolJFCQWDBxDSTaRkaGF40MJ+mNgtC5JNlmYJgqQAHUNnZweUeI21S8TzMal/EVEuC9RXWPoxcwDMgRROmXRaTa5iVy1dXMyWpiyhxG/GL4claZOcG9oB6H9MErAstsYhQZKlf+KuOx5RZ7ZYeqPZIKTlv4wpuvoNZZNVAzVZuvLwAp5vBtstYlzAlYZChRTdkMMjV/QARHPjjL8eyuGUo9gt5VZjhIyIpAibwtSKYhMG0wP65wwtNgJU4VSCJV0FQoRE4tVUh5P7WgD/ANcSr+bZ1gsxMtTONizOOBiaVeNlxIMtSpKkowAKQcOF3Y10NXfU7xOu5F7A+MRLuWZql/KNxxsHKZzNutCrOES5yFELx4iQKkk0bLOAL0uifhCqHuOxzwHsk+ejQXNuM/8AL9IEn3UrJlgcCoRqj6ZuTRXV2eahSzhWMQVUaPVxo4PvEl13mziY+jPU5VeGarJMTkuYOdf/ACEKr1tk+UoAS0zEkZkMXeopwrlDcTcxp1wIdLGBJVsxFiCDVuUAWe9nXhVJKH1SqnkQN4YWhQSASopGmJLh+YiWTHLtMfHOKTsr1/gonoIdlZtuPtG0rQiWXTiZTOG5g+UHXgDMA6tSCoGhB8wQYUIlTkgompZKkkEgPUVB7OULyppFY7QHaVIVkGpqNR9oAngYQoaCo4H6RtEuYErSQsUdJO4+ojpSiEYkkO1Q3gRBld0b0I1ylAkeVHppGROm2KSG25fSMhfH/RNnpybU0rrJgwAByNh9YR3dLn2rHMM5UpBLISAMhz/M4ZXjY+sASvEZZIyyfYtpqOUD2+4ZKZZUhS0qSKHEWfbxjoU3yarofjFLsMst1z0GlpKv6VIBHoXEE2jpBKlTEyVElR0AxDg7VhdcV4rRZ5qphKsPcJzJbJ9gWiPohYAVrnzC6sgTue8r5ecVUgNIsUu65c0koGA7pNN6jL0htd9jXJdzjfagH+3J4r/SGeJcpSkFphDJKSxc6+GcCXXf1pk2brZ564FTJSWSsp1Lgc8x8PGG0RnFl9slt7QAJSXAYw9nTkpFTFTua9ZVplhQdGKgCw1cuRrxiwSbsLOZj+FPDtQJxogSCdLUe653YGIr1vSXZgyUpM1fdQGBPE7JG8LL7v0Wf9KQAuecyXwopmr6e0J7jsqiozZiiqYvNattgzBhwJ5RNRsdFist1InhK7ShEyY7gqT3dWS4oIlkzXUsaJUUjwofWGCmlyyTklL+QeEV2A4ATmXJPOpgRVyDqjV5XeVKEyWsomNhepDONH0Dxuz3ykrMuYCguycVMT5NxLUETzMWlYCmELYLQUqD4VsKHcFqGL/6IE2iUpCnDqTnU1H1ESS1Ah4WWSfNs+LrVBckCi6lbvQMHxUar5nQZGpKFpEyUoV2yP3icopDoNEykDT5aVhiARseEalTXoQx1ERWmXkxwk5c4KoO/wBAljnzELKJlU6TCwH9tKPyh9Zlt9ITzpYWnBNZ3oRuMiNjEFjtXUKRJWpRzwrUABvhpsHqdhEssLHg6LimsY0BWW1QeDHJvoq0uzgxCsROYiWIdMRoGUgQpvyyYkOEFRBFEgYmerONnPhDidEMwOCMnEOmybR55MuwvSRNGpcB3JJLNoNuUWWXZBMkg4MK21DdofX5womoTIOBbTVDNQnKC9xiGQPItDPo7PWpUx1JwUwJ6wLWDXE5GmWfGHbtCdCeVd0pfZmBCpgDnCMJD7EVgG2XYvC9mnsQopwTWNRoCaxZrbIRLmKZk46u2vzr7xSOm92zjJlokpVMZalzFJZ8RyLDxygQipOmGWlaF172e8kVISQNUoB9oV3Ve+JfVWoJQs90swPAvkYDlXtapBAC5qaVCic+RyzGkFf+4jPWJdoky5uJgFMywTlUUPpFP+eS6doms7GE26UucUpJO4FIyJBItEvsJViSmgJDlub1jcbx/wCDeZl/tskTJakZOKEaHQ+cef22epJUiYoqWlTYagNv5RfrJNC6DPYivkfeKj/qbcagJdqAcJOFY2B7p86HnG+RBySadBwyp0zdltAWgyzhSNny/wAQVZMcp0DAoZghYasV26LSrCDxg5SVYwpQIG2+3z8oMVou0N7Rd8wlMydUHJKfNomt9nVNlOEFknPSgDjhmPKElsnEkYBh3YN+feGdzJM2ZLRiVhd1AlWHCK5GlaDxJ0h0K9IOum95cuUJcxJdL6O7l/CJbum2yasmVMXJkGjZ0H7X1rmGiyrlB3ID7kPHQMPf7IsGNgShBYVyerk61AJ8YOuWW6xwz4c2cvwJga8FUSKNypwqTh3oQYb3DJYP5O/zYb5DxgSdICRnSq0YLOrdSggeJr/2v5QBYVdgAmsS9J1YpsmXs6iPQfOJEphMfsdtVRHNmYRkTwEKpVvV3VUqxJFRz4w3KoHloAJI+IueMaUx4UkdEMGTUbHaFFvlrkpx2ZAOqk6lIFEpDsku/wCGHQy4cB8hAM63lCyySQe64IL/ADjny/Ijj7LYfjyyP6hN3zhOTiDhiRUMQRmK5hoGvOyLJSxJrnoIy2W6UJYXNVhUNnChwSM4lst6y5iAZS+s3UW9mzgxyNq0NGHGVGWSSyWVn+53fltyjc2z4xhUAWyfIxGmYxfWILRbFhacnqAAXeI5/k+NW0Vx/GeSXZLdc2YlRTODkHsrAZJHFsos1ltL0MVOfe8pKCJyhi/Y1eFB7xJYbejACmZiGm44eGVYEZeRckhZQ4viXLDESopNpt9oCiUT1hP7SElvTKJpN72lqTAeaA8OoMhLTotUxG8QrEVG8+kNqlJCnlqq1UHY7KhVaundqSjH1MlXawllKAy4k+UMosWrLFeEsIngpV1ZmguosUlSQGBByLbH4YVImLmTBNU+CTMIKkICScNCD2nKfpAqOl8ybLQpVjQtJLEdY5SpqjCpGzl4Ms3SJCQQLMUA5hJSxo3D8EGmheKYZ0mkKnSAuTMCSCFBTOCkio9j5RWLH1qQetUkl6FIakWSz3zJwBIlqSkBsLBuVDxPnFNlW9p65Cy6SSEKObHuv4QUUxulTF1sv9M1ZlokmczuS2mbPAdgkWZU5KggypqC+A0BI4ZHwiXovI6ufNQqhI9j/iC+ld245RWmi5dQdW+0PGTNKMX6Gi5znIesZFbsfSFOBOPvNX8aMjCeNHpVlnJOEhssQBFRxY1ELul96KElSFSFzUrBBKGZPEuXpwED2+6CpRXKWUTD8VTs1ARQbZZ0MamX4ZBwTkqUhIH6upOqmyFdHfhF5QUkcylTKsCiVIQhv1FakVA550ESqlnsgFgO8Tvr5CLba7ikWgBeSiAoKFDWocGK/fVjn2dGRWl8w9BxzIOnnEGnDR0xmmS3XYzOU2KmtcvzLxi2dFblKesWKgqwgk5hOZHB6f7Yi6B3YgyTNmISorNHALAbOKOX5sDFxkgJACQAkaCgAh0xJy9ASrGvaNGzK/afKJRewdgKfnGJBe3D1+0bkS5giLASt1P4Bqc2eH9ms4QmgA3++pgS77w6wkYWrv8AaDrTNCUlRySCT4B4EpaGjsrM6bjtU1X7WSPAV9X8oKJhNc6iXUc1Ek8yXiS9r5RJDd5eiAfc6QsZaKuGw6fOSlOJRAAzhBMvjrXEqiMi3fPhmBCuXPmTl41qoC7ZYNMtfeIb1vNKVJEjEFpd5gJD+ApAZ0QxUNZ/SJVnS1F0YJfKmp24ZxyekqkyJS5kv9dSVKS4ZISSWV5AUhHct3GbMcjGmhU+vM7+MW69JEqd1c1QOJDpKdKtRhokig46u8Kop9jT+r+pVE2Cfaz1k1RTLoMR22SNa+EWEGz2OWwIA81KMFKZQLKpsDRw+0Lbb0aTaBicpmNR3I5M9PBolLJk50lotCGPjbexYbztk9RXZ0YZadC3a4Hc8BlB939IkTXlTAZU3IpNHPA6ZjjA1zXtMlTP4a0AUISlQAA4ClGOhpnDK+7klTx2gyxksM/3/MorVrZuSQotXRslZUFqwZt8Xn+GDJHU2dBLhI1KjUmDrrsapUtKSsrb4j7CuQ4l4Fve4pVoIUsMofEM22O4jdC0uwCzdK5Kpol1Y5LIZJOgr7mHgDMRCO33JK6sy8CU/tWkVfcnM+OcA3Jey5KxZ7Q5r2F5uPnGexZRTHvSIgyHchilyKawhnygqzTCFksodlhwqTnvThDq/JRVJWEjag4F4SWEYpS2XRLOGd/HTP0hU2tMVRFtw2kompDkJUWNWbj5e5i1WqxFQNatnkfSkU0ySKs7F2HDSLLdNtcYFF1Jo+4GUUFnH2L7zmzJSMQWWZ3I/HhbNSZRE1asaqED5+FIsNrQFIUk6E+Rr8/SExL2Qoo4BQdKpLB/TziWSEm/q6NGqILQszFCYgYVgbiuf+Imtt4K6tSVIUFEEVFK6wlsU1WEOKg5muxHzgm1TlMyXSRs+WUUROSFQu5RrgPm3uYyHcu8lgB1KFMqfSNxtgLoUzAThI9/TSCSugC08yPvCufayFOk0y4QVYJ+eIFzmTkdo629HKsbSsjtV3Y5nWomKC9WNDRgCM21YcYimX6ETUypmIigEwjvKZzRIoAHc7wesapofQxGpEualzhKdXFI55TT0x4Rfob3RbAAChig5Nk3CGs+3Ahhr4GKxJs5AT1J6sAUSEjAzu5DUff7uf1jJGNsWrZP+NArWguPJ0HIjuFcq1KGbHWDZNpBIBofrCUycsMkNroPbz0+kddLLaEWZbkDEyfMj5RJY7IlJCgXMU//AFNvBIXIlF2JKydj3U+uLygS1EpijsFm26b1Z6lLDVRzb+mA7vQkdpZxgvQEO/8AVw4/hLstoIS1CR8YHZH9o/dC9SqkMweg4n93F/CGiqR3QVmrfaXUSgBIyLDT6cYBs9mxEAA1NGzP24wxEvHRTAjTfn9IMu6UlBKjQ6PtuOHtBZS+PQ8u2UJUtKB48Sc4hts0HEU91mWdCMi25FXaBusK8yyPU/Qe/uuvK3lREqWMStE6ADVR0A2jEkmyCXbeoUcBxIeoq7ZP5NXItDBPSqUA7KfZn+cD2exJkoUorTiw9pSuVEjYcBCoWoTFpKZcsJAYuAcR1Lkb0jnnOSlpFFFVZ2EKtdoC8g4c6JSni2cM7/6TBBMuSxUKFRqkH5mNT7c0g4RgUw0ZgWHzgfo1dqCrrFDFhNAcn3/PpF0LftgNluS02ntzZikpOT5kcE0YcY6ttyzbKgzZM5RCWxA7OPDURewAvLLWKV00vpJSZEqo+NQypXDxqK8oNUGM+TG9wXmLRKchlAssaO2Y4GJp9hD4k5jJ/kdIWdELCZMgrmdkrOIvRk6P7+IiW09JbMktjxH+lJI88oPEzf6IP/cMtMzq5hMtX9QI8iQx8DEd42KilymDglQZ3yy409YZWZNjtqMCiiYf2mixxD1B4iIJNwTLKClEwzJeaQe8kajiH+cK9ic1dFeKw5y32z/DEshbFJLu3PhBlosiVqxZK1G8QqsYIIHwh/D/AC8BBdHYtSXLHnpwr6ecL0OmZNSaBTLAemx9vWJZ9kAUAFHtAZ1FeexA8oivAYVSVFy3ZUS2ShtBa0Jr0ILQouoZt5U+0HXSErlLJ74FDXl7gecQ3lPKZ4YkIIAbTYttTaJrnWCoJJYnYkafbKJQhTtME3ohkzxhDqL/AJwjIgvCz4ZigAM996xuLaJ2ehzkBTPoXjorgaZOAqSwGcIbTefWnslkjajneKt2c0bLKqYfhTiPl7wuTY1FZSzE1I0aF1r6QqlSylgZhHZO3EiI7dfUzqJSC4mKlgrVrhcs3MCsc+T43lktnVhzPEnomvvpCpjKQoMKKUNW0D6cYN6OCdgxTFFj3UnQb1yfb6wkua7CsdaoOlNUp/cRry94Z3xfwlSxhDrNANBx5RSU4Y1xDjjKX3JukV+9QMKGMw5bAbn5QPd/TFiE2hBQr9wBb/pzHrCjo2mXMmlc5YxPQKOaty+fAfSLla7qlzgy0A8ciPGCtlBndl7AjFKmBQ4H3EBX5ZF2icJiiClgMIoezXPaEtm6J9XOSpE1QQC5AJCuTgxYbZb0Sg8xaUjiQPKA4WbVk6Z0sIZmJozVfYQttdlcjJzkBVhGSekFlWcPWpfi4HmRBk2wODgUUv4j7RqaGXYhmlSFBBqTRJqW+vy5ChllmlVFZpGYFNtc/b3iSZYFhJChjcZjw8svGF81alHq0JVKlgAF3cnZL1YwGO3ZPNt65h6uUGI76/hTu25jhcxMhOFDBRZyak8TqIgVbEpPVS1IoO62Z55FXDWFk5RBc+RziGXI4q0NFWd26bMmKOJgh3ZywNKVNfCJrJKBGyR5+PGmQiKwSVzFBhTQePoOPCGE+QUKZbA5Ag/nrDY5OStgdLQZ1g6tSZ1QUjCsEdkitRq5AiKx2hclLBOJJOY5aN7HKFk6UsliWby+5hpYp/UALBTSikqGYJ0I1ipKSOLXeM+aMCAUg/td24nSMuu4pcoGdaSGTUJzD8d+W7ZxPItZWp0Zk0QMxyiHpEtTJSoEMajiMvrB/ovL0AWu0TrbMCEghL0RoB+5R9/Tjabp6HyUJHWJExWpV3RyH1iTonYkpkhdHXUnh8I8q8/CG1styZaSpRCUjM/nhDJEZ5G3SKZ06uqRJlpmSU9WoKbs0ehybI00hj0bvVU+RLWrvBweJSWfxim9J75Va5gCQcALITqSdeZy/DF56OXZ1MhEs5gOo6OTX1gpbFm/rR1bbtEx1Jor0P5vCO1WaaCWSy2auRFabaxazaAksEqIGqQD6O/pEoMtQY5nIKBBL7OIScfYY5WlTPObVP7KXFRRtaGN25PXSZuEOUhwX1FRkNYsXSHo4C60gFTNXlrFLRb1yC2BKSUAEFzlRs4jyv6ssmntAs2zqUmWpCXJqQMxlXz4QTLsqklSmUGrlqK+fDjGrgK1AhJQ6VYWUC1Xao005tDVcqb2k9XLVqcK2zfJ+UHHi49E5S/YkVepJcoc8h8hGQULrUaiTMI0IVT3jcPTFtG72txnuiWrCkH/AKogE0SgetQoLA7FGc78o5u5AlJ6xbK2r7wvtltM1eJRc6DYRahYoksh66YBMJqaqA+F6jltFxvewpnCWssEpLFIzw6A/msJOjlh+NWWg+cOVDBQ9w+h+kFWhZbJMLsApk7D8yjJFnCiUqqPz5Qhn2xcuY5BwnIaEcH13esNLPfEtqqbgRHPPDGUuTLwyyiqRD0huCWJZmy6N3hoQaecMOhVtUtK5ai+BsJOeE6eDQlvm/MYwIqDmfGgHjDG7ZhstnWtQ/UW2Eez+ZJ5cIqlXQbdB/SXpD1P6ctjMOuiRpzPCEt0dHl2n9WepQSrInvK5PkI56PXQbRNK5lUguon4idPrHoCZf2EMlY3KtFN6R9G5MqQqZLdKktmXeoDHz/HgvoDbVLlLQovgUMPI6ekC9NryBaQNCFL+Q+fgIJ6NITZrKZswtj7R5N2R4/OChr0WomMs86SVBK1ywNQpSRTasUGdeNptswS5LpSckg1PFR2h3Zv9Ok4DjmnHwFH8amD36ElJLVlmtfRCyTO0lASTkpBDc/2mEdr6DqD4ZgXsFBi/H8EJOjF6zLJaxZ1F5al4FJ0BdgQ+VW5gx6aVwPHGSJPJKD7PPLSubZUVlKSs0Lh0ltXFB+UhVLnu65hdW2u7cvysetoH5+ZRtfR2zzj25STuQGPmIm8Tj0xl8he0eSyLW47WlGqcv27/LfWNT1FTVxJ9RXbN49GvL/T2SoPKmKRsD2h9R6xRLyujqyEoViW7AJ8dPmYk212VjljI1Ykth6snE/Zwmr8xrFpnXSZsv8AWmEzaMdEtptXU6wDc93iSMRrMOZ24D66w0No48G94pFojOexImba7MnAlOJAyIGIV5VEKbYi1Wg9pK2/qGEDzaLgqa9Y5QkqPDWK8SHl2KOj3R1Ms41spfoOXHjD6221KeyFAHioJNdQSGeOZ80pACRXiFYfNILQPZkklsR/2zX/AO2YPlDUkjW+ySRZ8VWxcSlC/VBSYc3fZ2Dmg2GIBs+6o0MQ2GxVcjk6UhXN00hf0tv4SR1MsjrCKn9oPzMSkzLYH0ivZ1mUjTvEew/OEIbzudM9Gyx3VfI7jKBJM1ywd/AKd8xiooQ2sloVkRi5BleKT8iYSMb2xuVdFNuy0Gzz5kuY4UQksEv2kkHUZM9Rvzi0C+ZJmP1qGwscaFIZiG1PGGtpupE0JmN+onuKYgh6EeMI5s0ElK0pKhQhhG2mNqZx/wCopS4SEKAJYpU4Yl6U8PCMiMypX7E+0ZBsHAqtqPwjIHz+0cSEu3k25+kdrllm9dhBt22ftg6AeEVQbLDYU4UhOw9YkVOxOH7Iz9/IQAZ5JwjXM7CIrdaBLQRkB5k7QWIlsHttqUpYQmpJZINRhfMxJabFJSS627LljnTQHi0buuzhIM2b3laHJI2gC87d1qwhADCjgd4vWObPCUlovB0wu5ZqEHFgY7lz66QdftoxdW2TE+3384DspIIwsQOOu8Mp8qXOR3sExKicJDAgsPpFMcWo0xZPY36OpCZSeIc8zBN7371aWSxWchtxMIJEqeOxLqBsUxzZ7v7f6iqvUceJMUAnsjuS6DPm45pdDuon4jm31jfSG2mfNCEVQgskDVW/nlDq3WgIkqwUowbR6fOBuhtjC5uI5Sw/iaDyY+kGguei09GLnTZpbZzFd4//AFHAfWGtqtQloUtRokE+ADxyVtFM6ZXxj/RRkC6zxGQ8IeqRzr7SEV2S1T7cgse1NxHgASr5R6uDqYqHQq7MCTOWGUqiRsnfxPtFitc091ImEnVDe5NIMVoM5WzcuepSjhVMbQJlNTnM+kOrvspJGJKqVdU1y+nZTSE1kk1GIf8AyzuNKJp4RZrFICEthSDrhDCFmKDdIbb1cogHtKoN+J8BFJuuxplEqBKlH4lVLbcomvy9eunEg9lNE8ePiYHQuPPnNuRdfSIbPlAh00MAgnWhETSpz0hqixpUmuehjox0SlKxbLTiiWcvCKO+hCSoDmARE02yqS/kDpA6bAslyJZJzIK0exMdAq0Dys3JSDvimSzpooEQ3ssnFm5ToCpK0n0jmy2dQp2kgf14geFQ8avy+EWWUVqZ8kIfvK0Aicg3fRD0p6RJscvs9qcodlIqw/cQNBt948xlrVNJWolRJ7Sh2wTn2kmoMR2i0LtE0zJlVqNAeyobBBFCBtD66rtcgqfmeyseIooQnbM5Ud3dZSQAB2eHblvyNUn2h/ZrGA2LgWfEx3BIeOpMoJrqzE0c82is9IOmKJZ6uQy5mqs0p+phpOhFbY+v2/pVlRimGvwoHeUeA+ceO9Ir3mWub1uAJAonC7txIqT9YlvqauY65hKlGjnNzpBKbMZcoAM4S5J3Ac+tIhOTOiEUhCLTP/fN/wCpX1jI7mTColT5kmhp7xkJbHpFmlKahrx+cHS6DsnM5QoUSihy9oLsQUkhqv6D6x2k2NZJCQS77mApI65eM/y0Gg3O8D2/tzOrQanvkZAbQTOniUgJSzMw4cYVulYUjd6WlRxIcMaUzAgKyWTCKZn257n8zgXHVzlpxMM7pkqmEN/gbxHHm5yoeqCbMcNCGMS2ueVEJT6ZP7MN4wy+rVhX2jwzAiQJSD2Txb5cP8R0AsYWSYqUApCwGFQQ4b3+zRwbxTNKioNx2GmWWcL7VOPdIbcx3YZQAOu/P6feCLSosNssCFSgJczGV0AzdQr4BxCu4L1/hpisSSQQApOoIds+Zh/0Zu4JHWqAClZcBv4+0M7Vd0mYe3LBO+vpDUS5Vor169KlKBTKBQ9H+I0yAGXrGXFcKlkLnBk/tOZ58IsFnu6VLLpQkHdnP2g0GsFLewcq0iV2FBkMhAJQ5dSUh/8AmTz/AOKaRlrOIsUoKRqpbB+QEF3XKAIwmUkmnYQ/rDPQENrms6RVPVMM8CGr/cTWIemN7dRJwpPbmUG4Gp+XjDZKsKXUe6Kn3jzO+Lz/AIi0GZ8ILJH9I+uccuaVI0ds6sMpu0c4nmLjiSSRTwieRZz8QjkQW2zuyI1MMUW0pajiB5Uph7R2UPSHTpi0xvJnhQjYDZRBZUMI1bbYlCSSWAjqTpBN3heCJKCpZYDPfkOMeUXtbZtrnYpgITkhJGNGF6bMeMNL3vBVpW9QgZD5mJrHZt4Rytg6IrqusN2hTVJOJPgSHh3aLUiUjEshIHmTsNzCS3X4hGKXJaZNGj0D7n5R590gFqUTOnLerdk0S+gEN0gxg5PZaOkN9TrQlSZby5baFlK5todvOKtYGBrnkPCHNyz8clBJcsxPEFoSrl4VzEk9lJpy09Gicv2XqloktBCpyE6J7R+QiG+LaWID5tzDZiI7EosteZUW8B+GA7XOxq9AIz0YilyCQ/1jI2ubWjtpl84yF5BLfZjjqqMUtMpJZzMUezG+sCEFRoAIX2W0urrF5nujYRWeRR7EirGMqQJUtSlmp7x1J2ECWcomAqYpI008OMBT5y5ymrhGQg6QAWSMh6neCqkgrXZpUgqU5onb2AiyyF/w8tyAVKyI5UHIRqx2ECWVL7ubfM8TC1ChMUEigGTnSDGCj0BysJlKoVmq1Zfm0cWZChVRfYnN9TyEFlCWLulQHpw3iOQhS1AZj8pDBUlRtOMpLB/ccYY3BdvWrBZkp7wyB4fmnOGcuSnCmXLDrVSn5kIf2W6eqQEJrudSd4ZE5ZESNTaNKX4xwUtGCH2SJAqsZNUQmjE8Swrxjge0BrOIupMqlAVKenJoYyJbNKD/APASeAxGLTdaaPjxDIAICR9YUXYl2CVoBOiU/N4cW62pkylzFlkpBJPIQjYW/RXP9Qb+6pCZCO8uquCMvU+0VWxJxAGElqvQ2maqcc1F22Ggix3UlkJjgytyZ0QiorYzs8loY4MniKyAeMHiDDE32JNr0BTVEaGJbvS7qPKJlAGjR0pYQKmgiix07ZI7nzghJJLAVMUG+LzVaFYUlpY/7uJ+kddI7960lIOGUMzli+0Uq39KwnsWcPpjIp4CBJlEmy1TbTKkAGYoDYankIUXr0hJlqY9WliEgHtq25eEVeZYZk09YVYyc8Rr4RibnnLPd8SYMRlFdknRP+avUYfmPvDq+kYpMwcH8qxu7LsEhDZqNVH5RLNS4I3BHnD1odCfovO/TUn9qqeI/wAxD0hWxYDv+exjdw2SZLWrElgRnyP0Jjd+y+4r9p94SXRgGcAmWNWLCrV1gBSQ2IcgNXjVpmEkco4Wcht7wiZkchJjIJQktQE+MZG0a0N70UcKKnvQROHYEZGRH5f5I2P8SOxd1cG2cVT/AHD3jIyOvH+KFkWe/wBR6pP5tCCV3T/cIyMigkehnbD+nL8faLB0GSCsuPh+YHtGRkEL6LNZZSRPUQkA4c24w1GkZGQUQmcW5Iw5Qn1EZGQ76Mjm8P5Z5iOrskJp2RpoI1GQQotEpIDMAIrH+pyj/Biuaw/HOMjIl6Zl+R5Nd9Fx6BYMk8h7RkZHKzpkdXsGqKHcUOQie556iQ6lHmTGRkdEOiDLDJhF0tWRIWxOY94yMgTAujx/pbMOJIcs2T0hKg5RkZEWdEei3WHLwg+So1/NY1GRSInoxSjvHCzGRkOx10RLOfI+4hfevcPh7xkZEp/iEq4jk5nn84yMiaCWCwpHVp5RkZGR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sp>
        <p:nvSpPr>
          <p:cNvPr id="7" name="AutoShape 8" descr="data:image/jpeg;base64,/9j/4AAQSkZJRgABAQAAAQABAAD/2wCEAAkGBhISERIUEhQUFRUWGRoXGRgYGBsfGhobGCAdFxYWHBYXHCYeIBokHBYYHy8gIycpLSwsGB4xNTAqNScsLCkBCQoKDgwOGg8PGjAkHRwsKiwpLCwpLCwpKSwpLCwpLCwsKSwsLCwpLCwpKSwpLCksKSwsLCksLCwpLCwsKSwsLP/AABEIAMIBAwMBIgACEQEDEQH/xAAcAAACAwEBAQEAAAAAAAAAAAAABgQFBwMCAQj/xABKEAACAQIEAwUEBQkGBQIHAAABAhEAAwQSITEFBkEHEyJRYTJxgZEUI0KhsVJicoKSssHR4QgVM3Oi8SRDU9LwJTQWNURjg7PC/8QAGgEBAAMBAQEAAAAAAAAAAAAAAAIDBAEFBv/EACoRAAICAQQABQQCAwAAAAAAAAABAgMRBBIhMQUTIkFRFDJhoUJxIzOR/9oADAMBAAIRAxEAPwDDaKKKAKKKKAKKK+0B8op35Q7IsfxBBdRUtWj7L3SQG9VUAkj1iKaU/s34v7WKw4Horn8QKAx+inrnfsixnDbXfO1u7ZkAuk+EnRcysJg7SJEmkWgCipXDuGXcRcW1ZRrlxtAqgkn4CtX5d/s7YhwGxl5bIOuRBnf3EmFHwmgMeor9IYLsD4Upyu9+40Boa4AQDoDCKNJBrpjewHhTiEN+0fNbk/c6mgPzXRWv8z/2ecRaUvg7ovgCcjDLc9wPsn4xWT4zBPadkuqyOphlYEMD5EGgOFFFFAFFFFAFFFFAFFFFAFFFFAFFFFAFFFFAFFFFAFFFFAFFFFAFFFfRQEvhPB72Juraw9trlxtlUa+p8gPU6VuPIPYOlore4jluOIK2Bqg/TP2j6DT31M7EuHWsNwk4oAd7fdlzEE7N3VtDl1C5hJ/Sk7VU8zc43r2Kw8oLlu0q3MR9G9o3ELSlu5nOZrUmADr4zEQQA58R7SsGl4WJJUXBaIRbmbMELhAirJE5B4dtj0mJZ5gxF22tjD91nuFrbqLhc4ZADDP30P3oGuXI0ldYmsj5Xt3b2Kv99cuWbmILe0rsSlxzavlVHiLpMzqItvO2m2cFwV0NizOQXcSTbeyqLKosZneASDBDaSCja60BL57wbXeEYtHYS1oagbRlO2k6jyHuFYJwjs0+kXbdu3dLMx2yaR1JObQDzr9A8wENw/GKARltuPTQTI1MA66HUVT9lnCFTDtiGHieVB8kUwfmQfkKi3yWJLa8lxytybhOGWz3NsBm9u4ASzRr6kL6CrM3jmLs5toumVigUzpmJ9obxBI1FfFZrnd5bi5D4iRBNxYI0IIj7JJj0muNmwWVUIKgeFSpGZVGsGSxMZVB1MzNdIHaw2Z2WfCoCxlYQdwQxMHY6DXUTXDiJgZrl5hknxW4GQsoGZl1k6nKD+V8a8Y29h8MEu4m8qMc3iMDNm3XLH6OsT4RQ19b1h7uDa3cLhfGpWbhUjws0ROUESds22lcOFgq3VgZs8kCWgQI1PhGp0J1jfelvnXkTDcSBZrSd+ijIxkHWfA4EHLpoT6xV2+NJQXlNwpMZVUagkDMVIzeGTOxgGuOGw/cuwS3cAzKss85lIBzBnJOjSuU6ztANdYMQwXA8Clw272FUMpKsCTII3B8VMFnlHhJH/tlP65/76su1zgAW/ZxKADvZt3PVlAKN78sj4Cqbh/BSVzBhM7R0ry9RFxedzRqrW7pHXEcocKQwbCCACZfpEn/AJlRL/BuCoFIw6vJjKrGRp7X+JtX3G8AGdu873N1Iywfd6eVcV4Ba87vyFVwnD+VjISjZ/GKK/i3A+H3Cnc4bu4EN4jqZ3gk+6qDmrlyxZwouIpVu8VBr5hidPhTqnCbYYAtc08wK98V5Vs4q2LT3XUK2aVAmYIjX31p+tqguW8L8GaOmvlNGJmvlaynZDhT/wDUXv2VpD5w5Z+g4juc+fwq4aI9rpEnyqyjW03vbB8mu3TWVLMkUVFFFbDMFFFFAFFFFAFFFFAFFFFAFFFFAFfQKmcHwouX7aNsWE+7c/cKd7vL+F1iyvzb/urjeCLkkP8A2KcSt4rhVzAi6bdxGcHKYfu7hzZ1+JYT0gedM+A5Jw1hgn0lmuG6bxVrgm5cZAssgOsEZhAkHYxWYYV7ZQKqpbKhUHsgnSCc0T06muN4i2wcLbzDVWBWZHWY3qO8matxLhWKtvaNm/3aqzKVe3aFrKc1x3BguAzZUmdmbrBM63ZBs4ZLoAyOC/dtDLcBldBIIJeSA3URPSVjL7XMNYueIeFbpOaEkKGy3G3yMTBgGak4MC0UtZAikSgA6yzOpA08Iy+I7k1I4QsTgXt4DFI+UnurpzCRn8B8TL0c9d5MnrXjkq3/AOmYUCNUB98kt086sTZQ4e6FObMjSSZJzLIBJ12bQeUVW8puTwvD5SAe7AGhgEE+XuNc9yXsduI3rKI2c5FACMNVjNBHdjoWY/GI1NROW763HYC06qIa07EFgRpdzQJS4WglTqc0mvY4vh7cC/eFyM94XBsEAypmZNC0GBtmKnSofLGPV8VfXvGLs+cqhBQZFAJJAEqQyj3qQdq6cEHnbGNisfiASctom0g8skgke9gT8qndlPEHs4sWTIW8GBB/KUZlPvgEfGuGMxITHYsQNL1zp+cf51Y8qXw3EMOIHtN08kaqt3qwWtLbkfnxDhnFwnJLgsAwZQviV5n2Y+0Oo99HF8ULq2kBKi42oa2TKiW1MgqDk0foSPOvHFrJdnthb3jIHeWsvgkZhmzNsCp3EeOOpNSLiTb7tPExGTOwOU5DrmysDMltus1aykXO1Ox/6cn5l1I1P5y7nXY0pctAEDf505dpLE8LYmCc9s6bTm6elJXLVxoED/z5V52sSfZpobXRd43CKyu4BnwiZ06Lt5VVJZgCD01q6xDEWLvh/J/eFUxLTAtsfd5V5E18M0NtPoETXUz561JwnCLhOsLpM/0rrZwZJUZWADDX41alDmmOtedqdU16Ys2UVYe5oi2uGEH2vurMO2rhDW79i8XDC6mUACMvdx16zmrXYM7Gsz7ed8CPzLp/1LV3g9knqkvlMjr3/jMmooor7Q8QKKKKAKKKKAKKKKAKKKKA7YTCNcdLaCWdgqjzLGAPnTzhuxPiLoGJw6HUZXu+IR55QR99LXJjgY/CFpgXrZMb6MK3LE81prpcGvkI1+MVk1Fs4NKBZCKfZnnD+yPG4e4t12w+VNTFyTqI08PrV2vJ+II3tAetz+lMlzjS3pQSpj7WUA7DoxqRasHIuqnfUe81m8+1/cJVJsXMPyfeCtJsmY+301np7qqeMcu3VEFrX7X9KeFw/qKXOYUKbwdYqULJNjysGlm8391WICsTbsqQQCIOVW0Oh0nfQb9KsHdcQbTIbcWrhaZJICkqICkDUdSY12NU1nHi3wnDXrhuBEtKWNpQzA+yrR5KdTX3lu/h7uGQ2ijeLukYIENwKGAU7tJHeN0Et01r0EV4GDBhmRi4hipG4I1JiGG8rlPypJ5F5owv0L6NiLq2ihYAswEgksCpPUH+FOPLqIEYIfCWzBfyM4VsujMIkk6GBmNYPZw6O9wZl0dhr6E0bwdNbd+EBYTE4e3OXMUugF8hLAN4vFMmSdTNeTzLwnB5rlu9bYlcqpbObRZIRVXQakmT5msxbgVsfbSvVzhNkb3FFR3IjuR0w2Ja9fuXmIBuOzxppmMx8Jpl5HtluIWyNcgdj6DKVH3sKWMU6W9ARsB08q0jkHgYweHuYi+crXBm1+zbUZhv1MZiPQVnrzKWS6WEsF291zff6wBbiZrakZXUqILRHiXxEkNsYFSLpZEdQz5gM+fJvM6dAToZAIMR511sW/8ADbMHBQhmInMNCCCIUDUyIEz6V4wZdrjjMO7XwkQwY3JzMwaYyZSsAeZ8q2FQs9qJCYELubl5Pulj8BlApU5c0A0NcufuaRi8YLdtl7mxIHkz7O3u0gfHzpj5VuWu6dmytlyj01E152ri5cIvpmona+A1ojUEkdJ28Xn6VB+jSF1OgimRMRbJIKKQB6ignDj2rSg/GPnXi2aecnwzZ5yzyilsLBGprsH0Bg+dXFvuNYtpp7/41yGIta5bKx8RWSXh85e6LVqUvYiWxr/Ssp7fG+vwY6C0x+b/ANK2yxetMNEAgkHT+NeMVg8M7Kbtm07AQC6KxA8hmGgrR4fp/p9Sm3nhlGos8yHCPyFFEV+ub2Ewikf8NYIJIEWk6fCvVhsOSALFoD/KX+VfT+cjBtPyJFfK/R3FOBcOxGIe6+FtuWgScw2AHsqwArDud+Gph8fibVoZbaucomYUwQJOuk1ZCxS9iCafBRUUUVM6FFFFAFFFFAXPD0yJburo4YlW3gjYwdK0CxxSzeupOIUhjBXKZ88vsx/tSbwm0ThlyiSGb8al8NlL1t2UwrSfwP41XOG4Vyw8DrdxViSQ6dNYPT0y1act8SAsmPGqu0QH2MHcDzJpTTDC6jMpJA8OgJE6HePKnDhWGFvC2gANS5Jg75v5AVgu9Ef7NsVkuExNsqG1G/2W6GOtLvNqLCkE6n8n099SvpLiY1BG0eoJ3FUvHLjsoBnw+S7dKzVKe7slP7TQeFoG4LYWbYBAH1iBlMXD4ShOsxAAkyRFfOEoiBHtOL10tcxE27QQOqA2TZPUPLiM0kelSeSFzcMsaE5bh2MERcJn19w1MxU3g/CFUZ89pb11s102wpDlfbUFhmAJXMY2M+VezHpGIsOF3oYWz4SEDQZLEbEkk7htOo8jWFrhba4u+CSIu3Bt5OR51vPD+8D3Q7FpMr4YVQAqlRJJ1ILe5qw3itgLj8YIn6+6fmxP8apvbUeGSgk3yWN7hVtgSLrgk6aCNTJkT6+dUvGFNqFFwtpO3n039Kub122EECDvuauOR+S0xV0Yi8k2rZhQSYdgSdR+Sv3ms2nssk8ZJTriucFhyJyFmK4rFA9Dbtn3aOw/AfE9KeiC6MWhvEWt+AggDwjZiSTrqIkNXxLpxGHeM9oNnVW0JgSFcDUQRqB5GuOA4bcS2hZ2Z1SAPYGYqBGQEoPZ0GoEnet8IqKwipvLyS8PZVVAQjIZmOrEzOg1LGZpV7R+bRhrS4e03114RpuibM+mxOoHxPSrni3GlwOEa/icsgCEX8uABbUmCdQfERtPlWM4K9exeLe/fILOZPoNAFHoBpUbZqEck647md+CcPCkeBflTpwdlyOsKNV00E7j41GscNUE6ae/3CuowyZgSuxHU9PhXlyu3M3qvBaWCEukSoBBGw99S2uz1Wag2bthn8QIknTX56Vz4hjbKMMpZRlBgCd5HU1U4ub47OPCfJaAiDPp99RnuTOg06VGvcTAYwf9I6VxTjG/iO35K9etQ8mxDeixs32DGIg6j4QK93cU0ifwqvs8aAKkyZkaKv5v866X+JqwIAYGd4ECPSu01zjZvkuEjjxKO1HfiGOK21htc3ptH+1Vr4hrnhzMNI3gE+Zivl28WjNrHv8Awr7Zy6mBp6mtqtXwZZVSzhtFSmKIU6DpWP8AaBrj7/6v7orbzglKk937Inc/HrVHjOB4N7rPcsW3YkSWk9NOvpVy1EY84Zlr07jNttGEUVc84YJLWNv27YyoreEeQIBjX31TVsTyskwoooroCiiigG7lZwbTLOqnb0P+xpj4Hwhrl2e7zoslvLY5Z+IpI5d4wlgvnDEMBtHSfP31qPZ1iVxNvENakZGtg5us5ugrPqbPLrci+qEZPvk7l3WALaqAJ0VR0gbDfSrXAYzNaRTlUrnnaRrPs77Guj8KbU5l+R9a42uFspJBWSCNcx33091eLK2M1jPJs24PP0giNV1026dPwqD3T3GukbKoBkRqTprFWljALqGRSekZ4/GpJtKtm9CBSSsxOuh6mpQfPBCQxcj2P+Ayz/zHB32LSQCCIMHQ1cPYe7lLyoD5go0K5YK5zm11B0GhzL60vcmsDw+8O8a3Dv413XRTm/8APWml3KLmZ0UQJYwATpqSdNdfnXt1/ajDLs44MgXMquGAzTAAEggBZG5UCNdROu9ZBx/BgcRxktE3GMR5wf41sqKWuCPZXXcSScwM9YHw1HXYY/zhbjiWK9WB/wBKmoXr0HYdnjhfATir9u0tw6nU5dlHtH5feRWzLgFS0LSABAMsSRCxBgjr/Gk/sy4XksviHGryq6a5V3jrqf3aegZpRDbHPydm+Sj4TwhLShLakG2qWSQSCQkdCMuq5TKjqRpU3C4JbCsTccqCXJdh65iTA0j5RU7uxM/P1rOO1PmUyMHbO4DXSPI+ynx3Pwq5vBBLIk84c0XOJ41Fthvo9tsttYPi87h9T9w95q44Nwy4C0pGmmnqIr5y/atLv01q8tcUsf8AhPv8687VTclwjVStrOli1cmCDt5eor6cO8eya8rxaz5e7U1bYfEoRoB86wqLXsaJWrOOSFgcIZBKjqK4cx4Im4vhGqLOnv8AKr+zcGkD76r+P4pEuAkfZH2iPONqnBveQk+uGVeJs6nSfga4HCaElSI9OleTzYpYIqZjMAAsT9xmol7me5duph7XhvMcmQhgQfI5vTWa2KEmRaR2wFwEk+IBYGvrv+799TmUHUedScP2eXmB77FKOpyLO2+rECaosaPoWJ7m7elWUOrRoynrpPUEfCrHW4rkzx74LbKNq8g7+VfLXGMKI+t39D/KvrcfwP8A1X9fAelVLhl9kHLnaSLDSr6T4GPyBIqqwnDDe8ZYJmO2VjEaVLxHNWGtkC2WYsrDUR00PntO3pUbhWAx+IhrdsqnRnOUH1E6n5V2UZt4iZ1tRj3abgha4niFDZvYMxHtIpiKVa27mvsPxuLxF2+t/DktHhJaZVQIJywDpWZc0ciY3h5H0myVU7OpzIfTOuk+hg16EM7VkrYvUUUVI4FFFFAFa12J8XsW7eLt3HRHJtuCzKoIAIIBYjXWsloqjUUq+t1t9k4S2SyfqTuhcUMjKVbZlYFTuDqNN65dxB3Tr1HX41+ZVxLgQGYDykx8q+d83mfma8+PhcUsbv0anqvwfpi7Y/OU+461DxzxbYDLJ1+VYryFcJxqan2bn7pp9xi5pnaCflWmvRqCxkqd2X0aV2YMe4vg9LvT1Ufyq6w/LKd6L1xnuNqYZmKZjoCLbMQIGg8qUuxh/q8Uvk6feD/KtIrZFYRQ3lnhbYH8qxzniyx4rfVYlu7j3sigffWxXr4USxgVk/G8faPHEY6rFtzt9hT/ABWo2LKOx4NS4ZgRZs27Y2RQvy3PzqVSt/8AFjN/h22b3An8BXfCcznvMl1Ch8iI+NTSwRGKk3mDs4t4nENfF1rbNGYRmBIEAiSI0FOKtImvjXANyKNJ9nU8CVY7L7a737h9wUfzr3b7LrA/517/AEf9tOK3lPUV4xGLRBLECouuL9ju9iZxDs0UW2Nm6/eASufKQT5GACKU+D8TctlnrtWl3earIO9YxgsXffFXVwqPcbvLnhA0AzHU9B8ay6ilY9JfTZh5ZpNoTpv/AF3pc5qTvcbh7ObKH7tCfKWI2qd/d/FUUsbIaBsHBb9kGqrl+82N4rbF0ZTZOYiIP1UMFg6zmOtYaaJws9XRrsvUlx7Gh8G4JYwysuHtqjCVL6M5PQlt9ZmCRSVz/YNninD8ao8BZbbnyKtBB9cjMP1aeOH8S70nUDOTAyyIUEMJ2zAwTPmPMV1xuBW8GtXRNsqQ0jQnQgjTSNSCDv7q9lxWDz1Jp5OuIQS0GCATsBE6lgd+nnr1pH585Uv404S5hwrMga28lVgGGVjB9ka7eY01q/v8WL2sMyjOl5FJYAfmoWMgnTOG0n2DMVSYMDE961rFOmGRTncCFAX2sqxljKdZBG0dZPk5FuLyiLg+zKyvhvYpjcWCwQABZ6+OZHr6Gl/mfka5gk75WGIszJMEFQ2xZQdV/OFN/BcThLls3cD9Z3UBldYuCdA4a4ZywJAmBB1GtMOHi8BmymzdUgqdz3gzRHTQjT0Pvqt1otV0085ETs44EmJd8RdRe7tEBVjRmiSSDuFHTzNaU94sdsqLBzn2Y3OkjaBqRApf5BwBs4W/Yk5rWIuoTpMCMra/mlTVpjba3Uv2nLgOhUt0UEGCT00BOvn61KKwuCmTy8nM4+2bbOty0y5oLW220WcxnV9M2o1Aj1rxdt4bG2Lthij2bgyaGRrtqftCUbbQkamsuOKxXBcTirl3DnE4DEBQXtEZQVGTPOoVvaBBjprpVbiO3VbShcFgbVrKCEa4xYqSIzAADWAJ1M9Zqa6ImWcRwbWbty03tW3ZD71JU/hUeuuKxTXHe45lnYsx8yxkn5muVdAUUUUAUUUUAUUUUAw8iXlXGW8xABDL8WGUD3ma0/HYi7cOWzbuPJgBVJ9OgrGuFYgW79l29lXRj7gQT91fsPhuFuB7jFx3Mr3NtQAAmUSSQJJLFvSAK41k7kz3kPgvErXfzZNsOVjOQNs06TPWmhuLYjD3VW+BDbEGQY3E+fpV1fxBuGFZkVWGYhTLQ0ZVYdCRBjWD0qj5/wCEPdwN4WywuWpvW8pOY5NWSZmSMw8pI8qdHCTzFii/dKpgOyjT84gfxqZhuAYZLkrYtlwP8RgGbTTc6g77V+f+W+d3v43BW2a+Zv2h4rhI1cdK3fG8RS1eaXht8rNE52VfCSQNIUx+dqa4m32gXJMFYnTcKQNCDEgjbTSOppW53BRcLeYrKsUZhoPEJGp9V++r7CYqSJiCBqFYCZYSCfskjT9Jd5qi7ScCb3C8SGXW3FwRBB7tgSwj0zff76k+gehzV3gW1YIdyNlIJ98Tt61Kt8u4h9bt7L6LqfnoKg9nPLVvCYRLmT66+odjGoBGZUnoAN/U1Z8wczW8Jaa9iAy2wyooUyztM+EAjTw9SNJmoqXGWdwc7/Kt1dbV8k+TDf4j+VUVvFM2NtYTFMUdpIXXxAAto2xGh2pmwHE/pdnvsPdXIw8BYGVYSCGWYMGNP6V84hg+9CM4U3cO4uow2/PA3PsEg+sV3IawfWweHtg5LCHf2h16ks/Tb51Gwb/VXPo9m3YJuMjEIEgiALkELm1285Hxk8WvBQ+Vddi20swCos76sU1Gu1Z/2j3rr4DAZldJdu8ViCQ6r4ZK6H7X+9cbwgk2OtviN5bmW8LYZjCjzgsVj1ABMfa1gyIqi50RraW+J4cBb1louHKQHQ+GSrQdNB7idTFQ8Lj3v8IstcYlrd0WnOslZiTGp+rbXrE/FjThgfC4vDyjErdQnOWYkaW5DazAUnWJiN64+USXDOGB4yGsYe/ZWEvkykiFuAknLJAklCq+pB6VK48jNgsalt/rDZuFRPi0B1Gk6/dOlJ/IuKZ+GkKqvcsYhWRCQAS0ECZEazr0jY0/4DDKMpYHxotqA2ZYVTtE6e1rOsCdqLlB8MSeVrne8FtsGINhnXwgSROZUGfQTKieg91deA8HAt8Rwtr2Ht3ApObNmZTKhWHhy5kBgkEkERNceyxMv94YRp+ruAgfokoehEeFehp0sYBlxKXJZgQVIJ0VROUgfGDG8gnauR5R2XDMX7GsZcXHm1cZsmItPbPQyBnET18LCfWti4Rw7uUANsaS2aeqyBqdICqIk6RWSYQnCcVI2FrEkfql4/cNbXdtDNk1GadNSDqR7gNZIGtIvPB2z5EzGcyLw/i95b0/R8Ulq5sfA4GTNHl4dfgaczkZFYRcU5SCBmB18LCPxrP+2bAgnCXh/wDctk/Jl1/apX4BzdiMC6i04e23tWm1X1Ij2T6j76g7NrwySrc1lGk4jC4iwbhtMblsliyNblTnCqqKAYgEEnw7E+z1Rudux7D4kXLvDh3V9dWw5MI/+XPsknSNp08NPXB+bsNjHdLLZcRbBLWWMMQQCCrEwy6xO4k7UcZe+FvtYtuXAtQFOrZSe9VFENngggSAZ6a1cig/KmIw7IzK4KspIKkQQRoQQdjXOtf7YOX1v4azxJVCXpW1ikAIGdlDI8EDWCAfRl8qyCugKKKKAKKKKAKKKKA+iv1vyZxVr/DMBcSSWt21aI+yO7cyfIqT+rFfkev0d2DY3vuF92CM+HvOBPQXBmBj9Z6A0SzhQABqGWQCW1ObdmA0kmd/M7VwxF1VdWyksfCxA1IBOgXNJOrNoDoG0Jiu9+zoXnKdyekDUAxvt16SNjSdzJxhLdu7de9etWDbRHKgi6GbxW8jEZVOTOzCCxzgGJFAZPxPlv6HzHhVQEWruJs3rRiPBccNH6plfhTPzdzFiE43aWyl3K9w22z2wVuZvqsiCQGyqWIlhq7e8yeH8Z4djvoF2/iYfAuHRhbykouUi3cXMY1UQRMgadYa8ILTo+KyKHd2uW+8VSyuwgMrBgrLkUQR1HtaEkC14CpDBSs5GZMzCPZVWi3GyrndAs6a6mDVljcL3i3bcHLctlDqNJDgmPXMvv0qPwzDKi2pd/B4NZGc+IsYJIkkzGsQPLSfmHQyUaTJ+MGB5MB1oCNhVttYsl1zBrSL6AQDH8f1aTu1XDG5w0NEd1eRo10VhkGhJI1YaU22jltMpJAt3HWQDIBbOsQPyWWl/jt76Tb4jYmZslkALaG1JzQwES2WIBnKTJ6Ql0yyDxJMpux3iUYfF2ydEYXBrEBlKsZ6DwD51oOGx6sVUMsyQFlTmWAQwMkxBDTWNdk+I/4t7U/49l0GukiGGxB+ydjWkcJ4hCp3YEKApMKGXLpBjRpJQLrqPWq6pZii2+PrZe4u3ChpIA9qDEkeem2mp3003rP+aMDcbhN3OqK9i8t0hCIBYw4jddLmaD5itExYJUldwwIkbglWjcRNVvE+G97h8VZgEXEuLOk5o8OgA6+eulWPopi8MRezM97h8bhzB0S6AepEgjTX7KjSnjluwlv2TJ0BBBOpLEkMQCZ0IB6AedZl2W4vLjkUnS7bdPjGcfela2ihUYwQPSTptAjXSfIRFRreUWWrbIQOR8P3eP4lgyQoOcrIBjK2hg/m3Ke+HP4LYIKKIVZhZ82IXQTJhfjA6JfER9G5isvst9V/1KbR+9VNPtjXMouZnBhpA0PXQRqf5VKHRXP5EDhv1HMl5QfBiEzDyOZVef2kb50/EjWc+h2AOhMACBOmkyPytaQu0UfR+J8MxIELIQ/qMDH7NxvlWlxvp/WNq6iLeTEO0/h7W+KMwBAuojj3gZG+9J+Narw/Fu9mxeWXF1EzJAgGBmYHcbNvMwBpSZ2zYMzhL0R7ds/EB1/BqYOyniPe8OtgmTbd7Z+BzD7mFRisNk28r+iRz/wRMThraPooxFkk+Ss4tsR8Lhrvwzkrh9sHu8PbYg5SWGYyND7XX3RVjzJgjdwuItj2mtuF9GiUPwYA0vclc9JjsMty2s3vCL9oEBlMZTcAYwVMTpHzEGTSOLdjgzTtt5ebBYvDY/CA2s2hZBAW4nsnTbMpiOuU1ruC7y9YsXriFblywneASCpcKxUFSGEHNp+FXBh7egnyDqdxtIYTuN6hXbUKz3GCEEE3CRAVTmE5tB1+41IgIfafhUtcFxxYk97ct5JiZzpA3J+yxJJknNMbD831pXbJ2hpjrqYfDGcNZJOYbXLmxb9EDQecsazWgCiiigCiiigCiiigCtk/s48Uy3sbY6vbW4o9bZKn/wDYKxunjsY4n3PF8NJgXM1o/rg5f9QWgP0tiyzZu6dc/iGaSQpAJXT3nX/akPnTlw4jD4iy120JBxRsorG6ozSbgGYZtPCAR9nfWacuMWHexeRJ7wpcyTOUEDwyUjq3nO+9I3OnFVweN4Ri/D3TC5g70HMoQ5fCW6hSWOv5NAYVguDXHxPciA4uBIYwZz5Ps+W5I6Amv0XwrBnBpatoUVrNsW7gUKS7w2VI1Psg3ABlJzDzNVeC7PrVrG4h1sWRfUm9Zc5xayMSoHdAsIQfZjU5ogAGnW1Z7tBLMWzFi0Ey0S75RIAOpEHTTrIoCofmC4vGLOCdh3V3Cd4ABH1qsSSD7UZVOnkKZLar3aKdZGTWTJGpBI39gyazTnbGd1zFwi5Mjussz0Yup1/WrUcLhmDuzsW1IUdAskj0nWJ/NFDpCxNmbl9ZIzLbu6TuCUbbceBJG3nS+/ELi4m01y4BaabfdifCwi1cAMKGMtoPIEgdAzcRKrfsE7PntfEgXF1//GfnVfiMKuYBQSQ6sZZtfFMxrtm3jpB0OnGdRjPLmAfCcStkmBZxBtmTuslCf2T99azw20A99cxzC465VWWRS2jToYIg+hXSkPtA4DeTHs9tGZcSVdMonxxDL75APxrUBaPeAsxIMZgDPiy5SJ6EMvzrNUmm1+S+yW5JlgLc5ddYBB88vUj3NXGxeecrWn8J3JGXfcNvMGYjTaoOM44tvGYLD/aurdJ84ABE+9gflTBWkzmC2bBwnEugWziPP7Ob/tNbgLDEmT4enmdNpHSsd7UMH3fEXI2uoj/GCh/dFa5y9jRewti4NcyKT74hh8waprbUmi63mKYhdsVo2Tg8WN7bEH4EXF/db51omFurcVbikEMoZddCGAIP30mdsN+19BVGYZzdQqsiTE5tPLKT91UfJvaOMNZSziUZkQQjqJIXopHWNhFWNpPkr7Q9c3cppj8P3TnK4OZHH2Hj93oR5VacJulrFot7WUBv0ho33g0n4ztgwSqe7W9cboAmX5sx0pJsc88SAum24RWdnClVbLnYnKCRMa11tI4otjv2yWQ3DWJ3S5bI9STkI+TH5Urdk3NNnCpetYi4ttWKuhb2ZgqwnoYA3qgx13F4or9JvvcAObKT4QfRQIqBzlg1XhzkCCHt/eTXE8sqlZtaj8mt8W7XuG2Q2W73zD7NtSZPTxEBY6TNfnocTazca8jmy5ZmXIYIkzAI6aj5Us5qJrrWTRXa4Zwux5s9tfGFUKMTMaS1u2W+ZXel/jnOmOxmmJxN24JnKW8H7AhfuqloqRUfSa+UUUAUUUUAUUUUAUUUUAVO4JxDuMRYvf8ATuJc/YYN/CoNFAftK+yEBpOV4gj18Q28/Os+7bMCLvC7xWCbF21dgR4VbwE6eect7opk5FxxxPC8HeWC/cBf1rYyEHUaFk2JqRzLwe7ewOMsuUOfDuqhVIJcKSrbxuF06RQFN2c8cOO4bhb2Yd7YBtPIBJZAADmglQVykkDqabsOugGmUSBl0WI8h5EenurBf7PvM3c4y5hHPhxCyvkLlsEj5rmHwFfoJsMCAAcoBBMR4vQ+h0+VAYd2+3zbxnD7luVPdtEabOD/AP1W3cMxgu2bVwbOiv8AtAH+NYb/AGhscjYzBWlYF7aMWH5Odhln9kmPKmzk/tPwuHwduziDcD2pXwoWzKD4SI9NNfKoOSTwyyMHJcDZ2io/933rlokXLOW8hHQ2mDn/AEhh8aq+VeesNxBVDstq+VytbaJbSCbbnWJMxM/jS1zV2wpfsXrOFsXJuKyZ7mUAK2hIVSSTBO8UhcP4ZohYdP6VVO1RZYqnt5P0XhsEyGQ2mRVCdFKzLBjJ1BA+FUnMXNmDwSt3jB7h1FpSCxbz/N33MVjz27glVuXQuvhDsB8gYr3huCoBPXQ7VTLVxS4ROOmb7ZLHMmIu41ca6y4dSqg+FVGgQfAnX1p2xXbCoEW8LcLdc7AD5gE/dSbZtKuXTqPxqf8AQVMkDrHT+FZlq5o1/SwnxnohcTx97H3zevhRC5VVZgKDPXUmSda9W+H3VEJfuIpPsq7AfIGrJcJAOw0rqtrwjbrUFZNycmcnGCgoxeSit8vqGBJJPn61afQEyMMoMA11Zddx93866dG8S+yeoqcpNmfaioHDliYFd2VQhEHWK7I2p8SxHmPKoxuE6NPpt/KtOeTk4NReD5bjU+nWqjnn/wCXXf8AMt/iavbQGsg7elUfPqAcPuZRHjt/iRV8GsnnW1yUotmTUUUVeWhRRRQBRRRQBRRRQBRRRQBRRRQBRRRQGz9kna3hMFgjhsWXXIzMjKpYEOcxWBqCDPprVpzD/aJw/duuEsXWcggPcyqokQGygkn3aVglFAdbGKdHDozKymQymCD5gjrTBju0jid4APjL8DyfL88kT8aWqKA6nEMWzEktMkkySfMk70yYXnMR9dbztO4gaeURStRVc642LEi+m+dLzBjeOdrf/RP7Q/lTJY4nmS2+SMyq0T56+VZZWi4T/Bsf5afgKqWlrXSOanxG/C5/Rbf3xbIkowPXUb+lT8RiU00Ow8vKlx51FXGJjoQZAP3Vms0tawcr8Rvfuv8Ah2+lJI0b7qnWLDKVOS5HkY/nVdgsLmuoskZmGsbdavsSFkkE/wDhqiVMFwi6Gtuecv8ARMu3ocxbWJI1Va794YUZE+Q86rO/kAxrvp7/AFNTLFzMoPofurklgjGWTs+I/MWNth/KvYxECYXbyFcRqetGJ9x1A6VFE8M7jiJEEAfGuHFLguW3YgSAsGBO4G+/U14FhtASAR51JOAzW3UOomNfLUVepJPJc47uBdtzFU3aCoHD2j8tZ+dXdxSpYb5Tl+R3pZ7TMc4wtpBAV3ObT8kAjX3mtVcllGW2iaWX0jMKKKK1mcKKKKAKKKKAKKKKAKKKKAKKKKAKKKKAKKKKAKKKKAKKKKAK0az/AIVn/Lt/gKKKGXUewHrV/lGa3p+TRRWa/pHKSVwr/Ht/pL/GrNxqaKKxPs2Q6IRHiT4/xqdgD4P2v4UUVyX2k6+zvaOtSb38BRRVaNa6PXl767t7Hx/jRRUZdF0Oxcxft3P0z+JpP7Tv/a4X9N/3VoordV9yJX/62ZtRRRW88gKKKKAKKKKAKKKKA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0312" y="188640"/>
            <a:ext cx="162345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197167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35 Rectángulo redondeado"/>
          <p:cNvSpPr/>
          <p:nvPr/>
        </p:nvSpPr>
        <p:spPr>
          <a:xfrm>
            <a:off x="2195736" y="1556792"/>
            <a:ext cx="5544616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More focus on bottom-up research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Expansion of the Future and Emerging Technologies (FET) -scheme </a:t>
            </a:r>
          </a:p>
          <a:p>
            <a:pPr algn="just">
              <a:buFont typeface="Arial" pitchFamily="34" charset="0"/>
              <a:buChar char="•"/>
            </a:pP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2339752" y="3501008"/>
            <a:ext cx="5400600" cy="266429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Large-scale pilots and demonstration activities</a:t>
            </a:r>
          </a:p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Test beds and living labs, prototyping and product validation in pilot lines</a:t>
            </a:r>
          </a:p>
          <a:p>
            <a:pPr algn="just">
              <a:buFont typeface="Arial" pitchFamily="34" charset="0"/>
              <a:buChar char="•"/>
            </a:pP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PCP (Pre-commercial Procurement) and PPI (Public Procurement of Innovation)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Financial instruments with high leverage effect.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Close-to-Market (</a:t>
            </a:r>
            <a:r>
              <a:rPr lang="en-US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CtM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algn="just">
              <a:buFont typeface="Arial" pitchFamily="34" charset="0"/>
              <a:buChar char="•"/>
            </a:pP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1844824"/>
            <a:ext cx="1162060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1885" y="4221088"/>
            <a:ext cx="1152128" cy="90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7299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539388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0" indent="-400050"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</a:rPr>
              <a:t>NOVEDADES PRINCIPALES</a:t>
            </a:r>
            <a:endParaRPr lang="es-ES" b="1" dirty="0">
              <a:solidFill>
                <a:schemeClr val="bg1">
                  <a:lumMod val="50000"/>
                </a:schemeClr>
              </a:solidFill>
              <a:latin typeface="Arial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88418" y="905552"/>
            <a:ext cx="3824514" cy="8446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2500" b="1" cap="small" dirty="0">
              <a:solidFill>
                <a:srgbClr val="002864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3 Marcador de pie de página"/>
          <p:cNvSpPr txBox="1">
            <a:spLocks/>
          </p:cNvSpPr>
          <p:nvPr/>
        </p:nvSpPr>
        <p:spPr>
          <a:xfrm>
            <a:off x="6437495" y="6599696"/>
            <a:ext cx="270676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1100" dirty="0" smtClean="0">
                <a:solidFill>
                  <a:prstClr val="black"/>
                </a:solidFill>
              </a:rPr>
              <a:t>© EURO-FUNDING ADVISORY GROUP</a:t>
            </a:r>
            <a:endParaRPr lang="es-ES_tradnl" sz="1100" dirty="0">
              <a:solidFill>
                <a:prstClr val="black"/>
              </a:solidFill>
            </a:endParaRPr>
          </a:p>
        </p:txBody>
      </p:sp>
      <p:sp>
        <p:nvSpPr>
          <p:cNvPr id="6" name="AutoShape 5" descr="data:image/jpeg;base64,/9j/4AAQSkZJRgABAQAAAQABAAD/2wCEAAkGBxQTEhQUExQWFhUXGBwbGBcYFxwbGBwYGhgcHBoaHB8ZHCggHBwlHBwXJTEiJSkrLi4uFx8zODMsNygtLisBCgoKDg0OGhAQGywkHyUsLCwsLCwsLCwsLCwsLCwsLCwsLCwsLCwsLCwsLCwsLCwsLCwsLCwsNzAsLCw3LCwrK//AABEIAMIBAwMBIgACEQEDEQH/xAAcAAACAgMBAQAAAAAAAAAAAAAEBQMGAAECBwj/xABBEAABAgMGAggFAgUCBQUAAAABAhEAAyEEBRIxQVFhcQYTIjKBkaGxQsHR4fAjUhQzYnLxB4JDU5KishUWk8LS/8QAGQEAAwEBAQAAAAAAAAAAAAAAAQIDAAQF/8QAJBEAAgICAgICAwEBAAAAAAAAAAECEQMhEjETQQQiMlFhcRT/2gAMAwEAAhEDEQA/AJ5UqCBKJyMSSZUT4GjrdJHIu9HEpDRHPsmJi5ofTX5QQZqUh1EAak5QnnXx1jiUcKW/mKy/PXhE5SstCLbsdSUABs23zgC1zA5MxAwpqFKLEffxiufxcxa8Mpyqrrr5h2IpvtDpd2oShCVBRKXNVE4yakk7vEnBy90XVLtWS2K+ytf6aFdWM1qLActT5xq0X06zgxTSO8UhwPE08BEEu0SFBlijMUkU9IHEkCalVnxS5QqvEThI1YHh5wqfLRVRghxZb7QSAXCtiCD5EQyE98vWEKJs20KPUgS5YP8AMX3j/aI3elmEiWVTJ8wqYsymJPBIo0FWg8Yss6TT8+URybWlZIBq+20IbhtiuoC55Ca0Jo439/CDrJekk1KyEj4sKsPmzQk4Tl0GKjFO+wS8LEUTXp1ahkSwB29IEtlqVg7CySgVSNU/uFIsFrlzFMqXLlz5RqD1hfyKWOusILZeRlqw/wAGlAFMSq+hAfzhFzTr0Nyi1/QGXbcSUlie12qlw+o3H0g6fKm9goqBsNNn2O0RybXMmzUIQrqxhKiEyxvQatzMR3tds1a0Skz5rmqiFlLD/a2cZ4k32MslIuFinIKAVowv3gogfOB7ZabOCFddJltn2kl/OESuiSFJAWVKy7y1Ek+JhTO6O2cEpVKmCvtqHhH8Zd2Ms6Za5nSyzS2SLQuY5YJQCc+Q+cTq6VTU0lWZauKy3s8IrjsSOulJzqAxS0ehTbrYUgxxw6kSy5ZdR6K6b+vFQdKJSR/aT7mEVu6R3jhKxOSEpIfCgNmzRfUWQjKA7wumWpJcBKjmQHPhFVgw90cfkl7Abjvb+KS2M9ckVQqh5jccYazpigGLg8qRXpvR1KVIXKxhSMjibRj57ZQDeFotaFYRNIo75+4hH8NdxZZfJ1THdotqxmkHi2cBGRJm0VLSFaUpCFN521u+hXNI+TRJJvy0fFJkqO9RCx+Pki9MDyKSD593ywlSCkJelKQvRYerDJTLVxUGMFi+5iv5lnBH9K/q0R2i9pSQ5kTOQKf/ANRbrsltiu8bNMmpKMMlAPxZkcRxjufY0LkplKJUwbE9ebxuf0llAOLLMzapSK8awLb+kpQkKRZwXbM1APIQHKlYOMnois3R2Wioz3P1g1csYSFKHnCi039Mm9hpYSdKg+EJLxmpQpKO2VKyAr7xOt2bxMdLsAJ0843FYdqYpg4NGQ9yB4metJLRFNtoFAxPNgDxO9cs4TXha5xVgAwJNHzJf+12iCWZctQDKV+5iz8zlv8AWOm72aOOjLcVFbzVYhoBQctxAs6T1h0SNhTLKHM60SyAcLPQD8z+0BzpaQkKUCl6ACpJ5amNaXZ0Rqie7kJkjR9Sdoy1W7GKkpl6n4lcn0/GgCfaEtQEnNKX7KeKjqfznJKuxU7tOwGaiafYQjbauIdeyOZasTJQnAgPkaqfeusFylpSkgh3+EU2byPCMsyEgFEpIr3lmp8HHrGYDiw+Qzfxy8oyj7GsLkzilFJmADIEO/B9+cdCzpCTOUlUxQyK6pcffSNy7jmqWBgrnm4HE7CLbd1zolJL9onMnLZgNoKiTlNLoTXHcqJjWi0KCyXZJPZA5fKCb6vkKSZFnTjWoN2R2Ug0hgbhkH4PDEoDyeCpFmRL7MtIB4D5w1E+e7AOjd2mzSAhRckuQOOg9Ie2aRjopAI2I93jqzWH4lmmpOQ9fxogmWhc90Wfsy8jMyKv7aUHFoST9Gvdg143VKKymQlprVw90AaK21oIQ/wirMVTLRRRqTpyB8mi22Ozy5QwqIQAMhMUVPucqxl4zJE9BlTwAgsEFZwqKjql6jmd4l4n2izyUqYkJQuXJXQYiDU7j3gm03MmYzLUGrC6/LvXZUSkhlISoAEtplmaGGQtHdNahix8Y5smKUlTZfHNLcUbkXMlK5SsZJSrLc1qd4s5EV2wynnJOItUt4QTe9pUheITGSE1RQE1zchjSjOIDi0kmCVOWhuECB1yc4V2S+lLKsCcSUISoknCVYg9A1PGCEX7LVhCcaypONkpchOVfHR9IZNkpRNWiTWEV8SO2k8PnDydeUopSsrASqiSaOduBgO98JSkghwfcP5GOpZHRzPHsrE6SxjgyKwfaQM4gWvhBU2MsZEmVC2/LLilLOqQ48PtDcKpEE0OCDCTbYYxplCTMKSiaku/ZUDUFtx+ZQcmcJiaMkjSI5tiKesQQ4ejafggVaGZi3LeB2qOml6I7ymkJwqSC9AdjCqeS6Cr+Yj1Gzw2nzQsEHX3hReSSoAvVFDxB1gNE6GQtyDmPT7RkV9NsIpiNIyNyE4suVpmLT2GXLRqVF1K5bP/AJiaz2UywFFWFJBdL5/3bnOgiyyJX6ZUtQIAoDVaqbD6awp/gpc9lFM2SoHLuv7g/nKOqWJNUaGS2CWKaVzAESsbaBwG4tQDgM4aqu4gqM5CsTVUkUS+gaqINsNkMkNIUG0TMGu4UKg8YLtV8dWntyiC/ZBrL/uxipP90HiqpglKVlcm2VKWEuoyc6HkK+cT2icAEoBK+AFAd84mDTCFLqpWTEAF+IoAOMWq7Ojsgo/VJKzqCzciBXxz9YySS0Byrsq113cub2ZTlepbIbg6CL1cfR2TZkdplKOalZcQHyhndt3y5KMMscycydyYTXvZJ6iXOJOw2+cJKVdE5ZL6CRfEmWoploo9SAw+8EotciZqEnyirANQgvBN32IzZgTkNd21iPklYtWWk2EEdlTg6j8MdS7IiUkqUqgzJgS/b7s932frJ6sKRRKRVSlN3UjMn0FdoqHRm8rxttp/iZkpMqyf8OXMoW0UwqV8TTSOhcpGtIs6lLtamYokA93VTaq4PpD+zyUpAAEJ02rEolJFCQWDBxDSTaRkaGF40MJ+mNgtC5JNlmYJgqQAHUNnZweUeI21S8TzMal/EVEuC9RXWPoxcwDMgRROmXRaTa5iVy1dXMyWpiyhxG/GL4claZOcG9oB6H9MErAstsYhQZKlf+KuOx5RZ7ZYeqPZIKTlv4wpuvoNZZNVAzVZuvLwAp5vBtstYlzAlYZChRTdkMMjV/QARHPjjL8eyuGUo9gt5VZjhIyIpAibwtSKYhMG0wP65wwtNgJU4VSCJV0FQoRE4tVUh5P7WgD/ANcSr+bZ1gsxMtTONizOOBiaVeNlxIMtSpKkowAKQcOF3Y10NXfU7xOu5F7A+MRLuWZql/KNxxsHKZzNutCrOES5yFELx4iQKkk0bLOAL0uifhCqHuOxzwHsk+ejQXNuM/8AL9IEn3UrJlgcCoRqj6ZuTRXV2eahSzhWMQVUaPVxo4PvEl13mziY+jPU5VeGarJMTkuYOdf/ACEKr1tk+UoAS0zEkZkMXeopwrlDcTcxp1wIdLGBJVsxFiCDVuUAWe9nXhVJKH1SqnkQN4YWhQSASopGmJLh+YiWTHLtMfHOKTsr1/gonoIdlZtuPtG0rQiWXTiZTOG5g+UHXgDMA6tSCoGhB8wQYUIlTkgompZKkkEgPUVB7OULyppFY7QHaVIVkGpqNR9oAngYQoaCo4H6RtEuYErSQsUdJO4+ojpSiEYkkO1Q3gRBld0b0I1ylAkeVHppGROm2KSG25fSMhfH/RNnpybU0rrJgwAByNh9YR3dLn2rHMM5UpBLISAMhz/M4ZXjY+sASvEZZIyyfYtpqOUD2+4ZKZZUhS0qSKHEWfbxjoU3yarofjFLsMst1z0GlpKv6VIBHoXEE2jpBKlTEyVElR0AxDg7VhdcV4rRZ5qphKsPcJzJbJ9gWiPohYAVrnzC6sgTue8r5ecVUgNIsUu65c0koGA7pNN6jL0htd9jXJdzjfagH+3J4r/SGeJcpSkFphDJKSxc6+GcCXXf1pk2brZ564FTJSWSsp1Lgc8x8PGG0RnFl9slt7QAJSXAYw9nTkpFTFTua9ZVplhQdGKgCw1cuRrxiwSbsLOZj+FPDtQJxogSCdLUe653YGIr1vSXZgyUpM1fdQGBPE7JG8LL7v0Wf9KQAuecyXwopmr6e0J7jsqiozZiiqYvNattgzBhwJ5RNRsdFist1InhK7ShEyY7gqT3dWS4oIlkzXUsaJUUjwofWGCmlyyTklL+QeEV2A4ATmXJPOpgRVyDqjV5XeVKEyWsomNhepDONH0Dxuz3ykrMuYCguycVMT5NxLUETzMWlYCmELYLQUqD4VsKHcFqGL/6IE2iUpCnDqTnU1H1ESS1Ah4WWSfNs+LrVBckCi6lbvQMHxUar5nQZGpKFpEyUoV2yP3icopDoNEykDT5aVhiARseEalTXoQx1ERWmXkxwk5c4KoO/wBAljnzELKJlU6TCwH9tKPyh9Zlt9ITzpYWnBNZ3oRuMiNjEFjtXUKRJWpRzwrUABvhpsHqdhEssLHg6LimsY0BWW1QeDHJvoq0uzgxCsROYiWIdMRoGUgQpvyyYkOEFRBFEgYmerONnPhDidEMwOCMnEOmybR55MuwvSRNGpcB3JJLNoNuUWWXZBMkg4MK21DdofX5womoTIOBbTVDNQnKC9xiGQPItDPo7PWpUx1JwUwJ6wLWDXE5GmWfGHbtCdCeVd0pfZmBCpgDnCMJD7EVgG2XYvC9mnsQopwTWNRoCaxZrbIRLmKZk46u2vzr7xSOm92zjJlokpVMZalzFJZ8RyLDxygQipOmGWlaF172e8kVISQNUoB9oV3Ve+JfVWoJQs90swPAvkYDlXtapBAC5qaVCic+RyzGkFf+4jPWJdoky5uJgFMywTlUUPpFP+eS6doms7GE26UucUpJO4FIyJBItEvsJViSmgJDlub1jcbx/wCDeZl/tskTJakZOKEaHQ+cef22epJUiYoqWlTYagNv5RfrJNC6DPYivkfeKj/qbcagJdqAcJOFY2B7p86HnG+RBySadBwyp0zdltAWgyzhSNny/wAQVZMcp0DAoZghYasV26LSrCDxg5SVYwpQIG2+3z8oMVou0N7Rd8wlMydUHJKfNomt9nVNlOEFknPSgDjhmPKElsnEkYBh3YN+feGdzJM2ZLRiVhd1AlWHCK5GlaDxJ0h0K9IOum95cuUJcxJdL6O7l/CJbum2yasmVMXJkGjZ0H7X1rmGiyrlB3ID7kPHQMPf7IsGNgShBYVyerk61AJ8YOuWW6xwz4c2cvwJga8FUSKNypwqTh3oQYb3DJYP5O/zYb5DxgSdICRnSq0YLOrdSggeJr/2v5QBYVdgAmsS9J1YpsmXs6iPQfOJEphMfsdtVRHNmYRkTwEKpVvV3VUqxJFRz4w3KoHloAJI+IueMaUx4UkdEMGTUbHaFFvlrkpx2ZAOqk6lIFEpDsku/wCGHQy4cB8hAM63lCyySQe64IL/ADjny/Ijj7LYfjyyP6hN3zhOTiDhiRUMQRmK5hoGvOyLJSxJrnoIy2W6UJYXNVhUNnChwSM4lst6y5iAZS+s3UW9mzgxyNq0NGHGVGWSSyWVn+53fltyjc2z4xhUAWyfIxGmYxfWILRbFhacnqAAXeI5/k+NW0Vx/GeSXZLdc2YlRTODkHsrAZJHFsos1ltL0MVOfe8pKCJyhi/Y1eFB7xJYbejACmZiGm44eGVYEZeRckhZQ4viXLDESopNpt9oCiUT1hP7SElvTKJpN72lqTAeaA8OoMhLTotUxG8QrEVG8+kNqlJCnlqq1UHY7KhVaundqSjH1MlXawllKAy4k+UMosWrLFeEsIngpV1ZmguosUlSQGBByLbH4YVImLmTBNU+CTMIKkICScNCD2nKfpAqOl8ybLQpVjQtJLEdY5SpqjCpGzl4Ms3SJCQQLMUA5hJSxo3D8EGmheKYZ0mkKnSAuTMCSCFBTOCkio9j5RWLH1qQetUkl6FIakWSz3zJwBIlqSkBsLBuVDxPnFNlW9p65Cy6SSEKObHuv4QUUxulTF1sv9M1ZlokmczuS2mbPAdgkWZU5KggypqC+A0BI4ZHwiXovI6ufNQqhI9j/iC+ld245RWmi5dQdW+0PGTNKMX6Gi5znIesZFbsfSFOBOPvNX8aMjCeNHpVlnJOEhssQBFRxY1ELul96KElSFSFzUrBBKGZPEuXpwED2+6CpRXKWUTD8VTs1ARQbZZ0MamX4ZBwTkqUhIH6upOqmyFdHfhF5QUkcylTKsCiVIQhv1FakVA550ESqlnsgFgO8Tvr5CLba7ikWgBeSiAoKFDWocGK/fVjn2dGRWl8w9BxzIOnnEGnDR0xmmS3XYzOU2KmtcvzLxi2dFblKesWKgqwgk5hOZHB6f7Yi6B3YgyTNmISorNHALAbOKOX5sDFxkgJACQAkaCgAh0xJy9ASrGvaNGzK/afKJRewdgKfnGJBe3D1+0bkS5giLASt1P4Bqc2eH9ms4QmgA3++pgS77w6wkYWrv8AaDrTNCUlRySCT4B4EpaGjsrM6bjtU1X7WSPAV9X8oKJhNc6iXUc1Ek8yXiS9r5RJDd5eiAfc6QsZaKuGw6fOSlOJRAAzhBMvjrXEqiMi3fPhmBCuXPmTl41qoC7ZYNMtfeIb1vNKVJEjEFpd5gJD+ApAZ0QxUNZ/SJVnS1F0YJfKmp24ZxyekqkyJS5kv9dSVKS4ZISSWV5AUhHct3GbMcjGmhU+vM7+MW69JEqd1c1QOJDpKdKtRhokig46u8Kop9jT+r+pVE2Cfaz1k1RTLoMR22SNa+EWEGz2OWwIA81KMFKZQLKpsDRw+0Lbb0aTaBicpmNR3I5M9PBolLJk50lotCGPjbexYbztk9RXZ0YZadC3a4Hc8BlB939IkTXlTAZU3IpNHPA6ZjjA1zXtMlTP4a0AUISlQAA4ClGOhpnDK+7klTx2gyxksM/3/MorVrZuSQotXRslZUFqwZt8Xn+GDJHU2dBLhI1KjUmDrrsapUtKSsrb4j7CuQ4l4Fve4pVoIUsMofEM22O4jdC0uwCzdK5Kpol1Y5LIZJOgr7mHgDMRCO33JK6sy8CU/tWkVfcnM+OcA3Jey5KxZ7Q5r2F5uPnGexZRTHvSIgyHchilyKawhnygqzTCFksodlhwqTnvThDq/JRVJWEjag4F4SWEYpS2XRLOGd/HTP0hU2tMVRFtw2kompDkJUWNWbj5e5i1WqxFQNatnkfSkU0ySKs7F2HDSLLdNtcYFF1Jo+4GUUFnH2L7zmzJSMQWWZ3I/HhbNSZRE1asaqED5+FIsNrQFIUk6E+Rr8/SExL2Qoo4BQdKpLB/TziWSEm/q6NGqILQszFCYgYVgbiuf+Imtt4K6tSVIUFEEVFK6wlsU1WEOKg5muxHzgm1TlMyXSRs+WUUROSFQu5RrgPm3uYyHcu8lgB1KFMqfSNxtgLoUzAThI9/TSCSugC08yPvCufayFOk0y4QVYJ+eIFzmTkdo629HKsbSsjtV3Y5nWomKC9WNDRgCM21YcYimX6ETUypmIigEwjvKZzRIoAHc7wesapofQxGpEualzhKdXFI55TT0x4Rfob3RbAAChig5Nk3CGs+3Ahhr4GKxJs5AT1J6sAUSEjAzu5DUff7uf1jJGNsWrZP+NArWguPJ0HIjuFcq1KGbHWDZNpBIBofrCUycsMkNroPbz0+kddLLaEWZbkDEyfMj5RJY7IlJCgXMU//AFNvBIXIlF2JKydj3U+uLygS1EpijsFm26b1Z6lLDVRzb+mA7vQkdpZxgvQEO/8AVw4/hLstoIS1CR8YHZH9o/dC9SqkMweg4n93F/CGiqR3QVmrfaXUSgBIyLDT6cYBs9mxEAA1NGzP24wxEvHRTAjTfn9IMu6UlBKjQ6PtuOHtBZS+PQ8u2UJUtKB48Sc4hts0HEU91mWdCMi25FXaBusK8yyPU/Qe/uuvK3lREqWMStE6ADVR0A2jEkmyCXbeoUcBxIeoq7ZP5NXItDBPSqUA7KfZn+cD2exJkoUorTiw9pSuVEjYcBCoWoTFpKZcsJAYuAcR1Lkb0jnnOSlpFFFVZ2EKtdoC8g4c6JSni2cM7/6TBBMuSxUKFRqkH5mNT7c0g4RgUw0ZgWHzgfo1dqCrrFDFhNAcn3/PpF0LftgNluS02ntzZikpOT5kcE0YcY6ttyzbKgzZM5RCWxA7OPDURewAvLLWKV00vpJSZEqo+NQypXDxqK8oNUGM+TG9wXmLRKchlAssaO2Y4GJp9hD4k5jJ/kdIWdELCZMgrmdkrOIvRk6P7+IiW09JbMktjxH+lJI88oPEzf6IP/cMtMzq5hMtX9QI8iQx8DEd42KilymDglQZ3yy409YZWZNjtqMCiiYf2mixxD1B4iIJNwTLKClEwzJeaQe8kajiH+cK9ic1dFeKw5y32z/DEshbFJLu3PhBlosiVqxZK1G8QqsYIIHwh/D/AC8BBdHYtSXLHnpwr6ecL0OmZNSaBTLAemx9vWJZ9kAUAFHtAZ1FeexA8oivAYVSVFy3ZUS2ShtBa0Jr0ILQouoZt5U+0HXSErlLJ74FDXl7gecQ3lPKZ4YkIIAbTYttTaJrnWCoJJYnYkafbKJQhTtME3ohkzxhDqL/AJwjIgvCz4ZigAM996xuLaJ2ehzkBTPoXjorgaZOAqSwGcIbTefWnslkjajneKt2c0bLKqYfhTiPl7wuTY1FZSzE1I0aF1r6QqlSylgZhHZO3EiI7dfUzqJSC4mKlgrVrhcs3MCsc+T43lktnVhzPEnomvvpCpjKQoMKKUNW0D6cYN6OCdgxTFFj3UnQb1yfb6wkua7CsdaoOlNUp/cRry94Z3xfwlSxhDrNANBx5RSU4Y1xDjjKX3JukV+9QMKGMw5bAbn5QPd/TFiE2hBQr9wBb/pzHrCjo2mXMmlc5YxPQKOaty+fAfSLla7qlzgy0A8ciPGCtlBndl7AjFKmBQ4H3EBX5ZF2icJiiClgMIoezXPaEtm6J9XOSpE1QQC5AJCuTgxYbZb0Sg8xaUjiQPKA4WbVk6Z0sIZmJozVfYQttdlcjJzkBVhGSekFlWcPWpfi4HmRBk2wODgUUv4j7RqaGXYhmlSFBBqTRJqW+vy5ChllmlVFZpGYFNtc/b3iSZYFhJChjcZjw8svGF81alHq0JVKlgAF3cnZL1YwGO3ZPNt65h6uUGI76/hTu25jhcxMhOFDBRZyak8TqIgVbEpPVS1IoO62Z55FXDWFk5RBc+RziGXI4q0NFWd26bMmKOJgh3ZywNKVNfCJrJKBGyR5+PGmQiKwSVzFBhTQePoOPCGE+QUKZbA5Ag/nrDY5OStgdLQZ1g6tSZ1QUjCsEdkitRq5AiKx2hclLBOJJOY5aN7HKFk6UsliWby+5hpYp/UALBTSikqGYJ0I1ipKSOLXeM+aMCAUg/td24nSMuu4pcoGdaSGTUJzD8d+W7ZxPItZWp0Zk0QMxyiHpEtTJSoEMajiMvrB/ovL0AWu0TrbMCEghL0RoB+5R9/Tjabp6HyUJHWJExWpV3RyH1iTonYkpkhdHXUnh8I8q8/CG1styZaSpRCUjM/nhDJEZ5G3SKZ06uqRJlpmSU9WoKbs0ehybI00hj0bvVU+RLWrvBweJSWfxim9J75Va5gCQcALITqSdeZy/DF56OXZ1MhEs5gOo6OTX1gpbFm/rR1bbtEx1Jor0P5vCO1WaaCWSy2auRFabaxazaAksEqIGqQD6O/pEoMtQY5nIKBBL7OIScfYY5WlTPObVP7KXFRRtaGN25PXSZuEOUhwX1FRkNYsXSHo4C60gFTNXlrFLRb1yC2BKSUAEFzlRs4jyv6ssmntAs2zqUmWpCXJqQMxlXz4QTLsqklSmUGrlqK+fDjGrgK1AhJQ6VYWUC1Xao005tDVcqb2k9XLVqcK2zfJ+UHHi49E5S/YkVepJcoc8h8hGQULrUaiTMI0IVT3jcPTFtG72txnuiWrCkH/AKogE0SgetQoLA7FGc78o5u5AlJ6xbK2r7wvtltM1eJRc6DYRahYoksh66YBMJqaqA+F6jltFxvewpnCWssEpLFIzw6A/msJOjlh+NWWg+cOVDBQ9w+h+kFWhZbJMLsApk7D8yjJFnCiUqqPz5Qhn2xcuY5BwnIaEcH13esNLPfEtqqbgRHPPDGUuTLwyyiqRD0huCWJZmy6N3hoQaecMOhVtUtK5ai+BsJOeE6eDQlvm/MYwIqDmfGgHjDG7ZhstnWtQ/UW2Eez+ZJ5cIqlXQbdB/SXpD1P6ctjMOuiRpzPCEt0dHl2n9WepQSrInvK5PkI56PXQbRNK5lUguon4idPrHoCZf2EMlY3KtFN6R9G5MqQqZLdKktmXeoDHz/HgvoDbVLlLQovgUMPI6ekC9NryBaQNCFL+Q+fgIJ6NITZrKZswtj7R5N2R4/OChr0WomMs86SVBK1ywNQpSRTasUGdeNptswS5LpSckg1PFR2h3Zv9Ok4DjmnHwFH8amD36ElJLVlmtfRCyTO0lASTkpBDc/2mEdr6DqD4ZgXsFBi/H8EJOjF6zLJaxZ1F5al4FJ0BdgQ+VW5gx6aVwPHGSJPJKD7PPLSubZUVlKSs0Lh0ltXFB+UhVLnu65hdW2u7cvysetoH5+ZRtfR2zzj25STuQGPmIm8Tj0xl8he0eSyLW47WlGqcv27/LfWNT1FTVxJ9RXbN49GvL/T2SoPKmKRsD2h9R6xRLyujqyEoViW7AJ8dPmYk212VjljI1Ykth6snE/Zwmr8xrFpnXSZsv8AWmEzaMdEtptXU6wDc93iSMRrMOZ24D66w0No48G94pFojOexImba7MnAlOJAyIGIV5VEKbYi1Wg9pK2/qGEDzaLgqa9Y5QkqPDWK8SHl2KOj3R1Ms41spfoOXHjD6221KeyFAHioJNdQSGeOZ80pACRXiFYfNILQPZkklsR/2zX/AO2YPlDUkjW+ySRZ8VWxcSlC/VBSYc3fZ2Dmg2GIBs+6o0MQ2GxVcjk6UhXN00hf0tv4SR1MsjrCKn9oPzMSkzLYH0ivZ1mUjTvEew/OEIbzudM9Gyx3VfI7jKBJM1ywd/AKd8xiooQ2sloVkRi5BleKT8iYSMb2xuVdFNuy0Gzz5kuY4UQksEv2kkHUZM9Rvzi0C+ZJmP1qGwscaFIZiG1PGGtpupE0JmN+onuKYgh6EeMI5s0ElK0pKhQhhG2mNqZx/wCopS4SEKAJYpU4Yl6U8PCMiMypX7E+0ZBsHAqtqPwjIHz+0cSEu3k25+kdrllm9dhBt22ftg6AeEVQbLDYU4UhOw9YkVOxOH7Iz9/IQAZ5JwjXM7CIrdaBLQRkB5k7QWIlsHttqUpYQmpJZINRhfMxJabFJSS627LljnTQHi0buuzhIM2b3laHJI2gC87d1qwhADCjgd4vWObPCUlovB0wu5ZqEHFgY7lz66QdftoxdW2TE+3384DspIIwsQOOu8Mp8qXOR3sExKicJDAgsPpFMcWo0xZPY36OpCZSeIc8zBN7371aWSxWchtxMIJEqeOxLqBsUxzZ7v7f6iqvUceJMUAnsjuS6DPm45pdDuon4jm31jfSG2mfNCEVQgskDVW/nlDq3WgIkqwUowbR6fOBuhtjC5uI5Sw/iaDyY+kGguei09GLnTZpbZzFd4//AFHAfWGtqtQloUtRokE+ADxyVtFM6ZXxj/RRkC6zxGQ8IeqRzr7SEV2S1T7cgse1NxHgASr5R6uDqYqHQq7MCTOWGUqiRsnfxPtFitc091ImEnVDe5NIMVoM5WzcuepSjhVMbQJlNTnM+kOrvspJGJKqVdU1y+nZTSE1kk1GIf8AyzuNKJp4RZrFICEthSDrhDCFmKDdIbb1cogHtKoN+J8BFJuuxplEqBKlH4lVLbcomvy9eunEg9lNE8ePiYHQuPPnNuRdfSIbPlAh00MAgnWhETSpz0hqixpUmuehjox0SlKxbLTiiWcvCKO+hCSoDmARE02yqS/kDpA6bAslyJZJzIK0exMdAq0Dys3JSDvimSzpooEQ3ssnFm5ToCpK0n0jmy2dQp2kgf14geFQ8avy+EWWUVqZ8kIfvK0Aicg3fRD0p6RJscvs9qcodlIqw/cQNBt948xlrVNJWolRJ7Sh2wTn2kmoMR2i0LtE0zJlVqNAeyobBBFCBtD66rtcgqfmeyseIooQnbM5Ud3dZSQAB2eHblvyNUn2h/ZrGA2LgWfEx3BIeOpMoJrqzE0c82is9IOmKJZ6uQy5mqs0p+phpOhFbY+v2/pVlRimGvwoHeUeA+ceO9Ir3mWub1uAJAonC7txIqT9YlvqauY65hKlGjnNzpBKbMZcoAM4S5J3Ac+tIhOTOiEUhCLTP/fN/wCpX1jI7mTColT5kmhp7xkJbHpFmlKahrx+cHS6DsnM5QoUSihy9oLsQUkhqv6D6x2k2NZJCQS77mApI65eM/y0Gg3O8D2/tzOrQanvkZAbQTOniUgJSzMw4cYVulYUjd6WlRxIcMaUzAgKyWTCKZn257n8zgXHVzlpxMM7pkqmEN/gbxHHm5yoeqCbMcNCGMS2ueVEJT6ZP7MN4wy+rVhX2jwzAiQJSD2Txb5cP8R0AsYWSYqUApCwGFQQ4b3+zRwbxTNKioNx2GmWWcL7VOPdIbcx3YZQAOu/P6feCLSosNssCFSgJczGV0AzdQr4BxCu4L1/hpisSSQQApOoIds+Zh/0Zu4JHWqAClZcBv4+0M7Vd0mYe3LBO+vpDUS5Vor169KlKBTKBQ9H+I0yAGXrGXFcKlkLnBk/tOZ58IsFnu6VLLpQkHdnP2g0GsFLewcq0iV2FBkMhAJQ5dSUh/8AmTz/AOKaRlrOIsUoKRqpbB+QEF3XKAIwmUkmnYQ/rDPQENrms6RVPVMM8CGr/cTWIemN7dRJwpPbmUG4Gp+XjDZKsKXUe6Kn3jzO+Lz/AIi0GZ8ILJH9I+uccuaVI0ds6sMpu0c4nmLjiSSRTwieRZz8QjkQW2zuyI1MMUW0pajiB5Uph7R2UPSHTpi0xvJnhQjYDZRBZUMI1bbYlCSSWAjqTpBN3heCJKCpZYDPfkOMeUXtbZtrnYpgITkhJGNGF6bMeMNL3vBVpW9QgZD5mJrHZt4Rytg6IrqusN2hTVJOJPgSHh3aLUiUjEshIHmTsNzCS3X4hGKXJaZNGj0D7n5R590gFqUTOnLerdk0S+gEN0gxg5PZaOkN9TrQlSZby5baFlK5todvOKtYGBrnkPCHNyz8clBJcsxPEFoSrl4VzEk9lJpy09Gicv2XqloktBCpyE6J7R+QiG+LaWID5tzDZiI7EosteZUW8B+GA7XOxq9AIz0YilyCQ/1jI2ubWjtpl84yF5BLfZjjqqMUtMpJZzMUezG+sCEFRoAIX2W0urrF5nujYRWeRR7EirGMqQJUtSlmp7x1J2ECWcomAqYpI008OMBT5y5ymrhGQg6QAWSMh6neCqkgrXZpUgqU5onb2AiyyF/w8tyAVKyI5UHIRqx2ECWVL7ubfM8TC1ChMUEigGTnSDGCj0BysJlKoVmq1Zfm0cWZChVRfYnN9TyEFlCWLulQHpw3iOQhS1AZj8pDBUlRtOMpLB/ccYY3BdvWrBZkp7wyB4fmnOGcuSnCmXLDrVSn5kIf2W6eqQEJrudSd4ZE5ZESNTaNKX4xwUtGCH2SJAqsZNUQmjE8Swrxjge0BrOIupMqlAVKenJoYyJbNKD/APASeAxGLTdaaPjxDIAICR9YUXYl2CVoBOiU/N4cW62pkylzFlkpBJPIQjYW/RXP9Qb+6pCZCO8uquCMvU+0VWxJxAGElqvQ2maqcc1F22Ggix3UlkJjgytyZ0QiorYzs8loY4MniKyAeMHiDDE32JNr0BTVEaGJbvS7qPKJlAGjR0pYQKmgiix07ZI7nzghJJLAVMUG+LzVaFYUlpY/7uJ+kddI7960lIOGUMzli+0Uq39KwnsWcPpjIp4CBJlEmy1TbTKkAGYoDYankIUXr0hJlqY9WliEgHtq25eEVeZYZk09YVYyc8Rr4RibnnLPd8SYMRlFdknRP+avUYfmPvDq+kYpMwcH8qxu7LsEhDZqNVH5RLNS4I3BHnD1odCfovO/TUn9qqeI/wAxD0hWxYDv+exjdw2SZLWrElgRnyP0Jjd+y+4r9p94SXRgGcAmWNWLCrV1gBSQ2IcgNXjVpmEkco4Wcht7wiZkchJjIJQktQE+MZG0a0N70UcKKnvQROHYEZGRH5f5I2P8SOxd1cG2cVT/AHD3jIyOvH+KFkWe/wBR6pP5tCCV3T/cIyMigkehnbD+nL8faLB0GSCsuPh+YHtGRkEL6LNZZSRPUQkA4c24w1GkZGQUQmcW5Iw5Qn1EZGQ76Mjm8P5Z5iOrskJp2RpoI1GQQotEpIDMAIrH+pyj/Biuaw/HOMjIl6Zl+R5Nd9Fx6BYMk8h7RkZHKzpkdXsGqKHcUOQie556iQ6lHmTGRkdEOiDLDJhF0tWRIWxOY94yMgTAujx/pbMOJIcs2T0hKg5RkZEWdEei3WHLwg+So1/NY1GRSInoxSjvHCzGRkOx10RLOfI+4hfevcPh7xkZEp/iEq4jk5nn84yMiaCWCwpHVp5RkZGRiR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AutoShape 8" descr="data:image/jpeg;base64,/9j/4AAQSkZJRgABAQAAAQABAAD/2wCEAAkGBhISERIUEhQUFRUWGRoXGRgYGBsfGhobGCAdFxYWHBYXHCYeIBokHBYYHy8gIycpLSwsGB4xNTAqNScsLCkBCQoKDgwOGg8PGjAkHRwsKiwpLCwpLCwpKSwpLCwpLCwsKSwsLCwpLCwpKSwpLCksKSwsLCksLCwpLCwsKSwsLP/AABEIAMIBAwMBIgACEQEDEQH/xAAcAAACAwEBAQEAAAAAAAAAAAAABgQFBwMCAQj/xABKEAACAQIEAwUEBQkGBQIHAAABAhEAAwQSITEFBkEHEyJRYTJxgZEUI0KhsVJicoKSssHR4QgVM3Oi8SRDU9LwJTQWNURjg7PC/8QAGgEBAAMBAQEAAAAAAAAAAAAAAAIDBAEFBv/EACoRAAICAQQABQQCAwAAAAAAAAABAgMRBBIhMQUTIkFRFDJhoUJxIzOR/9oADAMBAAIRAxEAPwDDaKKKAKKKKAKKK+0B8op35Q7IsfxBBdRUtWj7L3SQG9VUAkj1iKaU/s34v7WKw4Horn8QKAx+inrnfsixnDbXfO1u7ZkAuk+EnRcysJg7SJEmkWgCipXDuGXcRcW1ZRrlxtAqgkn4CtX5d/s7YhwGxl5bIOuRBnf3EmFHwmgMeor9IYLsD4Upyu9+40Boa4AQDoDCKNJBrpjewHhTiEN+0fNbk/c6mgPzXRWv8z/2ecRaUvg7ovgCcjDLc9wPsn4xWT4zBPadkuqyOphlYEMD5EGgOFFFFAFFFFAFFFFAFFFFAFFFFAFFFFAFFFFAFFFFAFFFFAFFFFAFFFfRQEvhPB72Juraw9trlxtlUa+p8gPU6VuPIPYOlore4jluOIK2Bqg/TP2j6DT31M7EuHWsNwk4oAd7fdlzEE7N3VtDl1C5hJ/Sk7VU8zc43r2Kw8oLlu0q3MR9G9o3ELSlu5nOZrUmADr4zEQQA58R7SsGl4WJJUXBaIRbmbMELhAirJE5B4dtj0mJZ5gxF22tjD91nuFrbqLhc4ZADDP30P3oGuXI0ldYmsj5Xt3b2Kv99cuWbmILe0rsSlxzavlVHiLpMzqItvO2m2cFwV0NizOQXcSTbeyqLKosZneASDBDaSCja60BL57wbXeEYtHYS1oagbRlO2k6jyHuFYJwjs0+kXbdu3dLMx2yaR1JObQDzr9A8wENw/GKARltuPTQTI1MA66HUVT9lnCFTDtiGHieVB8kUwfmQfkKi3yWJLa8lxytybhOGWz3NsBm9u4ASzRr6kL6CrM3jmLs5toumVigUzpmJ9obxBI1FfFZrnd5bi5D4iRBNxYI0IIj7JJj0muNmwWVUIKgeFSpGZVGsGSxMZVB1MzNdIHaw2Z2WfCoCxlYQdwQxMHY6DXUTXDiJgZrl5hknxW4GQsoGZl1k6nKD+V8a8Y29h8MEu4m8qMc3iMDNm3XLH6OsT4RQ19b1h7uDa3cLhfGpWbhUjws0ROUESds22lcOFgq3VgZs8kCWgQI1PhGp0J1jfelvnXkTDcSBZrSd+ijIxkHWfA4EHLpoT6xV2+NJQXlNwpMZVUagkDMVIzeGTOxgGuOGw/cuwS3cAzKss85lIBzBnJOjSuU6ztANdYMQwXA8Clw272FUMpKsCTII3B8VMFnlHhJH/tlP65/76su1zgAW/ZxKADvZt3PVlAKN78sj4Cqbh/BSVzBhM7R0ry9RFxedzRqrW7pHXEcocKQwbCCACZfpEn/AJlRL/BuCoFIw6vJjKrGRp7X+JtX3G8AGdu873N1Iywfd6eVcV4Ba87vyFVwnD+VjISjZ/GKK/i3A+H3Cnc4bu4EN4jqZ3gk+6qDmrlyxZwouIpVu8VBr5hidPhTqnCbYYAtc08wK98V5Vs4q2LT3XUK2aVAmYIjX31p+tqguW8L8GaOmvlNGJmvlaynZDhT/wDUXv2VpD5w5Z+g4juc+fwq4aI9rpEnyqyjW03vbB8mu3TWVLMkUVFFFbDMFFFFAFFFFAFFFFAFFFFAFFFFAFfQKmcHwouX7aNsWE+7c/cKd7vL+F1iyvzb/urjeCLkkP8A2KcSt4rhVzAi6bdxGcHKYfu7hzZ1+JYT0gedM+A5Jw1hgn0lmuG6bxVrgm5cZAssgOsEZhAkHYxWYYV7ZQKqpbKhUHsgnSCc0T06muN4i2wcLbzDVWBWZHWY3qO8matxLhWKtvaNm/3aqzKVe3aFrKc1x3BguAzZUmdmbrBM63ZBs4ZLoAyOC/dtDLcBldBIIJeSA3URPSVjL7XMNYueIeFbpOaEkKGy3G3yMTBgGak4MC0UtZAikSgA6yzOpA08Iy+I7k1I4QsTgXt4DFI+UnurpzCRn8B8TL0c9d5MnrXjkq3/AOmYUCNUB98kt086sTZQ4e6FObMjSSZJzLIBJ12bQeUVW8puTwvD5SAe7AGhgEE+XuNc9yXsduI3rKI2c5FACMNVjNBHdjoWY/GI1NROW763HYC06qIa07EFgRpdzQJS4WglTqc0mvY4vh7cC/eFyM94XBsEAypmZNC0GBtmKnSofLGPV8VfXvGLs+cqhBQZFAJJAEqQyj3qQdq6cEHnbGNisfiASctom0g8skgke9gT8qndlPEHs4sWTIW8GBB/KUZlPvgEfGuGMxITHYsQNL1zp+cf51Y8qXw3EMOIHtN08kaqt3qwWtLbkfnxDhnFwnJLgsAwZQviV5n2Y+0Oo99HF8ULq2kBKi42oa2TKiW1MgqDk0foSPOvHFrJdnthb3jIHeWsvgkZhmzNsCp3EeOOpNSLiTb7tPExGTOwOU5DrmysDMltus1aykXO1Ox/6cn5l1I1P5y7nXY0pctAEDf505dpLE8LYmCc9s6bTm6elJXLVxoED/z5V52sSfZpobXRd43CKyu4BnwiZ06Lt5VVJZgCD01q6xDEWLvh/J/eFUxLTAtsfd5V5E18M0NtPoETXUz561JwnCLhOsLpM/0rrZwZJUZWADDX41alDmmOtedqdU16Ys2UVYe5oi2uGEH2vurMO2rhDW79i8XDC6mUACMvdx16zmrXYM7Gsz7ed8CPzLp/1LV3g9knqkvlMjr3/jMmooor7Q8QKKKKAKKKKAKKKKAKKKKA7YTCNcdLaCWdgqjzLGAPnTzhuxPiLoGJw6HUZXu+IR55QR99LXJjgY/CFpgXrZMb6MK3LE81prpcGvkI1+MVk1Fs4NKBZCKfZnnD+yPG4e4t12w+VNTFyTqI08PrV2vJ+II3tAetz+lMlzjS3pQSpj7WUA7DoxqRasHIuqnfUe81m8+1/cJVJsXMPyfeCtJsmY+301np7qqeMcu3VEFrX7X9KeFw/qKXOYUKbwdYqULJNjysGlm8391WICsTbsqQQCIOVW0Oh0nfQb9KsHdcQbTIbcWrhaZJICkqICkDUdSY12NU1nHi3wnDXrhuBEtKWNpQzA+yrR5KdTX3lu/h7uGQ2ijeLukYIENwKGAU7tJHeN0Et01r0EV4GDBhmRi4hipG4I1JiGG8rlPypJ5F5owv0L6NiLq2ihYAswEgksCpPUH+FOPLqIEYIfCWzBfyM4VsujMIkk6GBmNYPZw6O9wZl0dhr6E0bwdNbd+EBYTE4e3OXMUugF8hLAN4vFMmSdTNeTzLwnB5rlu9bYlcqpbObRZIRVXQakmT5msxbgVsfbSvVzhNkb3FFR3IjuR0w2Ja9fuXmIBuOzxppmMx8Jpl5HtluIWyNcgdj6DKVH3sKWMU6W9ARsB08q0jkHgYweHuYi+crXBm1+zbUZhv1MZiPQVnrzKWS6WEsF291zff6wBbiZrakZXUqILRHiXxEkNsYFSLpZEdQz5gM+fJvM6dAToZAIMR511sW/8ADbMHBQhmInMNCCCIUDUyIEz6V4wZdrjjMO7XwkQwY3JzMwaYyZSsAeZ8q2FQs9qJCYELubl5Pulj8BlApU5c0A0NcufuaRi8YLdtl7mxIHkz7O3u0gfHzpj5VuWu6dmytlyj01E152ri5cIvpmona+A1ojUEkdJ28Xn6VB+jSF1OgimRMRbJIKKQB6ignDj2rSg/GPnXi2aecnwzZ5yzyilsLBGprsH0Bg+dXFvuNYtpp7/41yGIta5bKx8RWSXh85e6LVqUvYiWxr/Ssp7fG+vwY6C0x+b/ANK2yxetMNEAgkHT+NeMVg8M7Kbtm07AQC6KxA8hmGgrR4fp/p9Sm3nhlGos8yHCPyFFEV+ub2Ewikf8NYIJIEWk6fCvVhsOSALFoD/KX+VfT+cjBtPyJFfK/R3FOBcOxGIe6+FtuWgScw2AHsqwArDud+Gph8fibVoZbaucomYUwQJOuk1ZCxS9iCafBRUUUVM6FFFFAFFFFAXPD0yJburo4YlW3gjYwdK0CxxSzeupOIUhjBXKZ88vsx/tSbwm0ThlyiSGb8al8NlL1t2UwrSfwP41XOG4Vyw8DrdxViSQ6dNYPT0y1act8SAsmPGqu0QH2MHcDzJpTTDC6jMpJA8OgJE6HePKnDhWGFvC2gANS5Jg75v5AVgu9Ef7NsVkuExNsqG1G/2W6GOtLvNqLCkE6n8n099SvpLiY1BG0eoJ3FUvHLjsoBnw+S7dKzVKe7slP7TQeFoG4LYWbYBAH1iBlMXD4ShOsxAAkyRFfOEoiBHtOL10tcxE27QQOqA2TZPUPLiM0kelSeSFzcMsaE5bh2MERcJn19w1MxU3g/CFUZ89pb11s102wpDlfbUFhmAJXMY2M+VezHpGIsOF3oYWz4SEDQZLEbEkk7htOo8jWFrhba4u+CSIu3Bt5OR51vPD+8D3Q7FpMr4YVQAqlRJJ1ILe5qw3itgLj8YIn6+6fmxP8apvbUeGSgk3yWN7hVtgSLrgk6aCNTJkT6+dUvGFNqFFwtpO3n039Kub122EECDvuauOR+S0xV0Yi8k2rZhQSYdgSdR+Sv3ms2nssk8ZJTriucFhyJyFmK4rFA9Dbtn3aOw/AfE9KeiC6MWhvEWt+AggDwjZiSTrqIkNXxLpxGHeM9oNnVW0JgSFcDUQRqB5GuOA4bcS2hZ2Z1SAPYGYqBGQEoPZ0GoEnet8IqKwipvLyS8PZVVAQjIZmOrEzOg1LGZpV7R+bRhrS4e03114RpuibM+mxOoHxPSrni3GlwOEa/icsgCEX8uABbUmCdQfERtPlWM4K9exeLe/fILOZPoNAFHoBpUbZqEck647md+CcPCkeBflTpwdlyOsKNV00E7j41GscNUE6ae/3CuowyZgSuxHU9PhXlyu3M3qvBaWCEukSoBBGw99S2uz1Wag2bthn8QIknTX56Vz4hjbKMMpZRlBgCd5HU1U4ub47OPCfJaAiDPp99RnuTOg06VGvcTAYwf9I6VxTjG/iO35K9etQ8mxDeixs32DGIg6j4QK93cU0ifwqvs8aAKkyZkaKv5v866X+JqwIAYGd4ECPSu01zjZvkuEjjxKO1HfiGOK21htc3ptH+1Vr4hrnhzMNI3gE+Zivl28WjNrHv8Awr7Zy6mBp6mtqtXwZZVSzhtFSmKIU6DpWP8AaBrj7/6v7orbzglKk937Inc/HrVHjOB4N7rPcsW3YkSWk9NOvpVy1EY84Zlr07jNttGEUVc84YJLWNv27YyoreEeQIBjX31TVsTyskwoooroCiiigG7lZwbTLOqnb0P+xpj4Hwhrl2e7zoslvLY5Z+IpI5d4wlgvnDEMBtHSfP31qPZ1iVxNvENakZGtg5us5ugrPqbPLrci+qEZPvk7l3WALaqAJ0VR0gbDfSrXAYzNaRTlUrnnaRrPs77Guj8KbU5l+R9a42uFspJBWSCNcx33091eLK2M1jPJs24PP0giNV1026dPwqD3T3GukbKoBkRqTprFWljALqGRSekZ4/GpJtKtm9CBSSsxOuh6mpQfPBCQxcj2P+Ayz/zHB32LSQCCIMHQ1cPYe7lLyoD5go0K5YK5zm11B0GhzL60vcmsDw+8O8a3Dv413XRTm/8APWml3KLmZ0UQJYwATpqSdNdfnXt1/ajDLs44MgXMquGAzTAAEggBZG5UCNdROu9ZBx/BgcRxktE3GMR5wf41sqKWuCPZXXcSScwM9YHw1HXYY/zhbjiWK9WB/wBKmoXr0HYdnjhfATir9u0tw6nU5dlHtH5feRWzLgFS0LSABAMsSRCxBgjr/Gk/sy4XksviHGryq6a5V3jrqf3aegZpRDbHPydm+Sj4TwhLShLakG2qWSQSCQkdCMuq5TKjqRpU3C4JbCsTccqCXJdh65iTA0j5RU7uxM/P1rOO1PmUyMHbO4DXSPI+ynx3Pwq5vBBLIk84c0XOJ41Fthvo9tsttYPi87h9T9w95q44Nwy4C0pGmmnqIr5y/atLv01q8tcUsf8AhPv8687VTclwjVStrOli1cmCDt5eor6cO8eya8rxaz5e7U1bYfEoRoB86wqLXsaJWrOOSFgcIZBKjqK4cx4Im4vhGqLOnv8AKr+zcGkD76r+P4pEuAkfZH2iPONqnBveQk+uGVeJs6nSfga4HCaElSI9OleTzYpYIqZjMAAsT9xmol7me5duph7XhvMcmQhgQfI5vTWa2KEmRaR2wFwEk+IBYGvrv+799TmUHUedScP2eXmB77FKOpyLO2+rECaosaPoWJ7m7elWUOrRoynrpPUEfCrHW4rkzx74LbKNq8g7+VfLXGMKI+t39D/KvrcfwP8A1X9fAelVLhl9kHLnaSLDSr6T4GPyBIqqwnDDe8ZYJmO2VjEaVLxHNWGtkC2WYsrDUR00PntO3pUbhWAx+IhrdsqnRnOUH1E6n5V2UZt4iZ1tRj3abgha4niFDZvYMxHtIpiKVa27mvsPxuLxF2+t/DktHhJaZVQIJywDpWZc0ciY3h5H0myVU7OpzIfTOuk+hg16EM7VkrYvUUUVI4FFFFAFa12J8XsW7eLt3HRHJtuCzKoIAIIBYjXWsloqjUUq+t1t9k4S2SyfqTuhcUMjKVbZlYFTuDqNN65dxB3Tr1HX41+ZVxLgQGYDykx8q+d83mfma8+PhcUsbv0anqvwfpi7Y/OU+461DxzxbYDLJ1+VYryFcJxqan2bn7pp9xi5pnaCflWmvRqCxkqd2X0aV2YMe4vg9LvT1Ufyq6w/LKd6L1xnuNqYZmKZjoCLbMQIGg8qUuxh/q8Uvk6feD/KtIrZFYRQ3lnhbYH8qxzniyx4rfVYlu7j3sigffWxXr4USxgVk/G8faPHEY6rFtzt9hT/ABWo2LKOx4NS4ZgRZs27Y2RQvy3PzqVSt/8AFjN/h22b3An8BXfCcznvMl1Ch8iI+NTSwRGKk3mDs4t4nENfF1rbNGYRmBIEAiSI0FOKtImvjXANyKNJ9nU8CVY7L7a737h9wUfzr3b7LrA/517/AEf9tOK3lPUV4xGLRBLECouuL9ju9iZxDs0UW2Nm6/eASufKQT5GACKU+D8TctlnrtWl3earIO9YxgsXffFXVwqPcbvLnhA0AzHU9B8ay6ilY9JfTZh5ZpNoTpv/AF3pc5qTvcbh7ObKH7tCfKWI2qd/d/FUUsbIaBsHBb9kGqrl+82N4rbF0ZTZOYiIP1UMFg6zmOtYaaJws9XRrsvUlx7Gh8G4JYwysuHtqjCVL6M5PQlt9ZmCRSVz/YNninD8ao8BZbbnyKtBB9cjMP1aeOH8S70nUDOTAyyIUEMJ2zAwTPmPMV1xuBW8GtXRNsqQ0jQnQgjTSNSCDv7q9lxWDz1Jp5OuIQS0GCATsBE6lgd+nnr1pH585Uv404S5hwrMga28lVgGGVjB9ka7eY01q/v8WL2sMyjOl5FJYAfmoWMgnTOG0n2DMVSYMDE961rFOmGRTncCFAX2sqxljKdZBG0dZPk5FuLyiLg+zKyvhvYpjcWCwQABZ6+OZHr6Gl/mfka5gk75WGIszJMEFQ2xZQdV/OFN/BcThLls3cD9Z3UBldYuCdA4a4ZywJAmBB1GtMOHi8BmymzdUgqdz3gzRHTQjT0Pvqt1otV0085ETs44EmJd8RdRe7tEBVjRmiSSDuFHTzNaU94sdsqLBzn2Y3OkjaBqRApf5BwBs4W/Yk5rWIuoTpMCMra/mlTVpjba3Uv2nLgOhUt0UEGCT00BOvn61KKwuCmTy8nM4+2bbOty0y5oLW220WcxnV9M2o1Aj1rxdt4bG2Lthij2bgyaGRrtqftCUbbQkamsuOKxXBcTirl3DnE4DEBQXtEZQVGTPOoVvaBBjprpVbiO3VbShcFgbVrKCEa4xYqSIzAADWAJ1M9Zqa6ImWcRwbWbty03tW3ZD71JU/hUeuuKxTXHe45lnYsx8yxkn5muVdAUUUUAUUUUAUUUUAw8iXlXGW8xABDL8WGUD3ma0/HYi7cOWzbuPJgBVJ9OgrGuFYgW79l29lXRj7gQT91fsPhuFuB7jFx3Mr3NtQAAmUSSQJJLFvSAK41k7kz3kPgvErXfzZNsOVjOQNs06TPWmhuLYjD3VW+BDbEGQY3E+fpV1fxBuGFZkVWGYhTLQ0ZVYdCRBjWD0qj5/wCEPdwN4WywuWpvW8pOY5NWSZmSMw8pI8qdHCTzFii/dKpgOyjT84gfxqZhuAYZLkrYtlwP8RgGbTTc6g77V+f+W+d3v43BW2a+Zv2h4rhI1cdK3fG8RS1eaXht8rNE52VfCSQNIUx+dqa4m32gXJMFYnTcKQNCDEgjbTSOppW53BRcLeYrKsUZhoPEJGp9V++r7CYqSJiCBqFYCZYSCfskjT9Jd5qi7ScCb3C8SGXW3FwRBB7tgSwj0zff76k+gehzV3gW1YIdyNlIJ98Tt61Kt8u4h9bt7L6LqfnoKg9nPLVvCYRLmT66+odjGoBGZUnoAN/U1Z8wczW8Jaa9iAy2wyooUyztM+EAjTw9SNJmoqXGWdwc7/Kt1dbV8k+TDf4j+VUVvFM2NtYTFMUdpIXXxAAto2xGh2pmwHE/pdnvsPdXIw8BYGVYSCGWYMGNP6V84hg+9CM4U3cO4uow2/PA3PsEg+sV3IawfWweHtg5LCHf2h16ks/Tb51Gwb/VXPo9m3YJuMjEIEgiALkELm1285Hxk8WvBQ+Vddi20swCos76sU1Gu1Z/2j3rr4DAZldJdu8ViCQ6r4ZK6H7X+9cbwgk2OtviN5bmW8LYZjCjzgsVj1ABMfa1gyIqi50RraW+J4cBb1louHKQHQ+GSrQdNB7idTFQ8Lj3v8IstcYlrd0WnOslZiTGp+rbXrE/FjThgfC4vDyjErdQnOWYkaW5DazAUnWJiN64+USXDOGB4yGsYe/ZWEvkykiFuAknLJAklCq+pB6VK48jNgsalt/rDZuFRPi0B1Gk6/dOlJ/IuKZ+GkKqvcsYhWRCQAS0ECZEazr0jY0/4DDKMpYHxotqA2ZYVTtE6e1rOsCdqLlB8MSeVrne8FtsGINhnXwgSROZUGfQTKieg91deA8HAt8Rwtr2Ht3ApObNmZTKhWHhy5kBgkEkERNceyxMv94YRp+ruAgfokoehEeFehp0sYBlxKXJZgQVIJ0VROUgfGDG8gnauR5R2XDMX7GsZcXHm1cZsmItPbPQyBnET18LCfWti4Rw7uUANsaS2aeqyBqdICqIk6RWSYQnCcVI2FrEkfql4/cNbXdtDNk1GadNSDqR7gNZIGtIvPB2z5EzGcyLw/i95b0/R8Ulq5sfA4GTNHl4dfgaczkZFYRcU5SCBmB18LCPxrP+2bAgnCXh/wDctk/Jl1/apX4BzdiMC6i04e23tWm1X1Ij2T6j76g7NrwySrc1lGk4jC4iwbhtMblsliyNblTnCqqKAYgEEnw7E+z1Rudux7D4kXLvDh3V9dWw5MI/+XPsknSNp08NPXB+bsNjHdLLZcRbBLWWMMQQCCrEwy6xO4k7UcZe+FvtYtuXAtQFOrZSe9VFENngggSAZ6a1cig/KmIw7IzK4KspIKkQQRoQQdjXOtf7YOX1v4azxJVCXpW1ikAIGdlDI8EDWCAfRl8qyCugKKKKAKKKKAKKKKA+iv1vyZxVr/DMBcSSWt21aI+yO7cyfIqT+rFfkev0d2DY3vuF92CM+HvOBPQXBmBj9Z6A0SzhQABqGWQCW1ObdmA0kmd/M7VwxF1VdWyksfCxA1IBOgXNJOrNoDoG0Jiu9+zoXnKdyekDUAxvt16SNjSdzJxhLdu7de9etWDbRHKgi6GbxW8jEZVOTOzCCxzgGJFAZPxPlv6HzHhVQEWruJs3rRiPBccNH6plfhTPzdzFiE43aWyl3K9w22z2wVuZvqsiCQGyqWIlhq7e8yeH8Z4djvoF2/iYfAuHRhbykouUi3cXMY1UQRMgadYa8ILTo+KyKHd2uW+8VSyuwgMrBgrLkUQR1HtaEkC14CpDBSs5GZMzCPZVWi3GyrndAs6a6mDVljcL3i3bcHLctlDqNJDgmPXMvv0qPwzDKi2pd/B4NZGc+IsYJIkkzGsQPLSfmHQyUaTJ+MGB5MB1oCNhVttYsl1zBrSL6AQDH8f1aTu1XDG5w0NEd1eRo10VhkGhJI1YaU22jltMpJAt3HWQDIBbOsQPyWWl/jt76Tb4jYmZslkALaG1JzQwES2WIBnKTJ6Ql0yyDxJMpux3iUYfF2ydEYXBrEBlKsZ6DwD51oOGx6sVUMsyQFlTmWAQwMkxBDTWNdk+I/4t7U/49l0GukiGGxB+ydjWkcJ4hCp3YEKApMKGXLpBjRpJQLrqPWq6pZii2+PrZe4u3ChpIA9qDEkeem2mp3003rP+aMDcbhN3OqK9i8t0hCIBYw4jddLmaD5itExYJUldwwIkbglWjcRNVvE+G97h8VZgEXEuLOk5o8OgA6+eulWPopi8MRezM97h8bhzB0S6AepEgjTX7KjSnjluwlv2TJ0BBBOpLEkMQCZ0IB6AedZl2W4vLjkUnS7bdPjGcfela2ihUYwQPSTptAjXSfIRFRreUWWrbIQOR8P3eP4lgyQoOcrIBjK2hg/m3Ke+HP4LYIKKIVZhZ82IXQTJhfjA6JfER9G5isvst9V/1KbR+9VNPtjXMouZnBhpA0PXQRqf5VKHRXP5EDhv1HMl5QfBiEzDyOZVef2kb50/EjWc+h2AOhMACBOmkyPytaQu0UfR+J8MxIELIQ/qMDH7NxvlWlxvp/WNq6iLeTEO0/h7W+KMwBAuojj3gZG+9J+Narw/Fu9mxeWXF1EzJAgGBmYHcbNvMwBpSZ2zYMzhL0R7ds/EB1/BqYOyniPe8OtgmTbd7Z+BzD7mFRisNk28r+iRz/wRMThraPooxFkk+Ss4tsR8Lhrvwzkrh9sHu8PbYg5SWGYyND7XX3RVjzJgjdwuItj2mtuF9GiUPwYA0vclc9JjsMty2s3vCL9oEBlMZTcAYwVMTpHzEGTSOLdjgzTtt5ebBYvDY/CA2s2hZBAW4nsnTbMpiOuU1ruC7y9YsXriFblywneASCpcKxUFSGEHNp+FXBh7egnyDqdxtIYTuN6hXbUKz3GCEEE3CRAVTmE5tB1+41IgIfafhUtcFxxYk97ct5JiZzpA3J+yxJJknNMbD831pXbJ2hpjrqYfDGcNZJOYbXLmxb9EDQecsazWgCiiigCiiigCiiigCtk/s48Uy3sbY6vbW4o9bZKn/wDYKxunjsY4n3PF8NJgXM1o/rg5f9QWgP0tiyzZu6dc/iGaSQpAJXT3nX/akPnTlw4jD4iy120JBxRsorG6ozSbgGYZtPCAR9nfWacuMWHexeRJ7wpcyTOUEDwyUjq3nO+9I3OnFVweN4Ri/D3TC5g70HMoQ5fCW6hSWOv5NAYVguDXHxPciA4uBIYwZz5Ps+W5I6Amv0XwrBnBpatoUVrNsW7gUKS7w2VI1Psg3ABlJzDzNVeC7PrVrG4h1sWRfUm9Zc5xayMSoHdAsIQfZjU5ogAGnW1Z7tBLMWzFi0Ey0S75RIAOpEHTTrIoCofmC4vGLOCdh3V3Cd4ABH1qsSSD7UZVOnkKZLar3aKdZGTWTJGpBI39gyazTnbGd1zFwi5Mjussz0Yup1/WrUcLhmDuzsW1IUdAskj0nWJ/NFDpCxNmbl9ZIzLbu6TuCUbbceBJG3nS+/ELi4m01y4BaabfdifCwi1cAMKGMtoPIEgdAzcRKrfsE7PntfEgXF1//GfnVfiMKuYBQSQ6sZZtfFMxrtm3jpB0OnGdRjPLmAfCcStkmBZxBtmTuslCf2T99azw20A99cxzC465VWWRS2jToYIg+hXSkPtA4DeTHs9tGZcSVdMonxxDL75APxrUBaPeAsxIMZgDPiy5SJ6EMvzrNUmm1+S+yW5JlgLc5ddYBB88vUj3NXGxeecrWn8J3JGXfcNvMGYjTaoOM44tvGYLD/aurdJ84ABE+9gflTBWkzmC2bBwnEugWziPP7Ob/tNbgLDEmT4enmdNpHSsd7UMH3fEXI2uoj/GCh/dFa5y9jRewti4NcyKT74hh8waprbUmi63mKYhdsVo2Tg8WN7bEH4EXF/db51omFurcVbikEMoZddCGAIP30mdsN+19BVGYZzdQqsiTE5tPLKT91UfJvaOMNZSziUZkQQjqJIXopHWNhFWNpPkr7Q9c3cppj8P3TnK4OZHH2Hj93oR5VacJulrFot7WUBv0ho33g0n4ztgwSqe7W9cboAmX5sx0pJsc88SAum24RWdnClVbLnYnKCRMa11tI4otjv2yWQ3DWJ3S5bI9STkI+TH5Urdk3NNnCpetYi4ttWKuhb2ZgqwnoYA3qgx13F4or9JvvcAObKT4QfRQIqBzlg1XhzkCCHt/eTXE8sqlZtaj8mt8W7XuG2Q2W73zD7NtSZPTxEBY6TNfnocTazca8jmy5ZmXIYIkzAI6aj5Us5qJrrWTRXa4Zwux5s9tfGFUKMTMaS1u2W+ZXel/jnOmOxmmJxN24JnKW8H7AhfuqloqRUfSa+UUUAUUUUAUUUUAUUUUAVO4JxDuMRYvf8ATuJc/YYN/CoNFAftK+yEBpOV4gj18Q28/Os+7bMCLvC7xWCbF21dgR4VbwE6eect7opk5FxxxPC8HeWC/cBf1rYyEHUaFk2JqRzLwe7ewOMsuUOfDuqhVIJcKSrbxuF06RQFN2c8cOO4bhb2Yd7YBtPIBJZAADmglQVykkDqabsOugGmUSBl0WI8h5EenurBf7PvM3c4y5hHPhxCyvkLlsEj5rmHwFfoJsMCAAcoBBMR4vQ+h0+VAYd2+3zbxnD7luVPdtEabOD/AP1W3cMxgu2bVwbOiv8AtAH+NYb/AGhscjYzBWlYF7aMWH5Odhln9kmPKmzk/tPwuHwduziDcD2pXwoWzKD4SI9NNfKoOSTwyyMHJcDZ2io/933rlokXLOW8hHQ2mDn/AEhh8aq+VeesNxBVDstq+VytbaJbSCbbnWJMxM/jS1zV2wpfsXrOFsXJuKyZ7mUAK2hIVSSTBO8UhcP4ZohYdP6VVO1RZYqnt5P0XhsEyGQ2mRVCdFKzLBjJ1BA+FUnMXNmDwSt3jB7h1FpSCxbz/N33MVjz27glVuXQuvhDsB8gYr3huCoBPXQ7VTLVxS4ROOmb7ZLHMmIu41ca6y4dSqg+FVGgQfAnX1p2xXbCoEW8LcLdc7AD5gE/dSbZtKuXTqPxqf8AQVMkDrHT+FZlq5o1/SwnxnohcTx97H3zevhRC5VVZgKDPXUmSda9W+H3VEJfuIpPsq7AfIGrJcJAOw0rqtrwjbrUFZNycmcnGCgoxeSit8vqGBJJPn61afQEyMMoMA11Zddx93866dG8S+yeoqcpNmfaioHDliYFd2VQhEHWK7I2p8SxHmPKoxuE6NPpt/KtOeTk4NReD5bjU+nWqjnn/wCXXf8AMt/iavbQGsg7elUfPqAcPuZRHjt/iRV8GsnnW1yUotmTUUUVeWhRRRQBRRRQBRRRQBRRRQBRRRQBRRRQGz9kna3hMFgjhsWXXIzMjKpYEOcxWBqCDPprVpzD/aJw/duuEsXWcggPcyqokQGygkn3aVglFAdbGKdHDozKymQymCD5gjrTBju0jid4APjL8DyfL88kT8aWqKA6nEMWzEktMkkySfMk70yYXnMR9dbztO4gaeURStRVc642LEi+m+dLzBjeOdrf/RP7Q/lTJY4nmS2+SMyq0T56+VZZWi4T/Bsf5afgKqWlrXSOanxG/C5/Rbf3xbIkowPXUb+lT8RiU00Ow8vKlx51FXGJjoQZAP3Vms0tawcr8Rvfuv8Ah2+lJI0b7qnWLDKVOS5HkY/nVdgsLmuoskZmGsbdavsSFkkE/wDhqiVMFwi6Gtuecv8ARMu3ocxbWJI1Va794YUZE+Q86rO/kAxrvp7/AFNTLFzMoPofurklgjGWTs+I/MWNth/KvYxECYXbyFcRqetGJ9x1A6VFE8M7jiJEEAfGuHFLguW3YgSAsGBO4G+/U14FhtASAR51JOAzW3UOomNfLUVepJPJc47uBdtzFU3aCoHD2j8tZ+dXdxSpYb5Tl+R3pZ7TMc4wtpBAV3ObT8kAjX3mtVcllGW2iaWX0jMKKKK1mcKKKKAKKKKAKKKKAKKKKAKKKKAKKKKAKKKKAKKKKAKKKKAK0az/AIVn/Lt/gKKKGXUewHrV/lGa3p+TRRWa/pHKSVwr/Ht/pL/GrNxqaKKxPs2Q6IRHiT4/xqdgD4P2v4UUVyX2k6+zvaOtSb38BRRVaNa6PXl767t7Hx/jRRUZdF0Oxcxft3P0z+JpP7Tv/a4X9N/3VoordV9yJX/62ZtRRRW88gKKKKAKKKKAKKKKA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89837" y="112440"/>
            <a:ext cx="162345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35 Rectángulo redondeado"/>
          <p:cNvSpPr/>
          <p:nvPr/>
        </p:nvSpPr>
        <p:spPr>
          <a:xfrm>
            <a:off x="2195736" y="1052736"/>
            <a:ext cx="5544616" cy="50405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buFont typeface="Arial" pitchFamily="34" charset="0"/>
              <a:buChar char="•"/>
            </a:pP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Societal challenges rather that a thematic approach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Some thematic areas (from FP7) become horizontal – </a:t>
            </a:r>
          </a:p>
          <a:p>
            <a:pPr algn="just"/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ICT – Environment – Social science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Multidisciplinary projects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New focus on innovation-related activities,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as piloting, demonstration, test-beds, and support for market uptake, procurement of research and innovation,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Common standards and/or guidelines and interoperability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Inducement prizes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(complement to grants)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All forms of innovation: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design, business models, social, public.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Less prescriptive topics. </a:t>
            </a:r>
          </a:p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“New” partnerships </a:t>
            </a:r>
          </a:p>
          <a:p>
            <a:pPr algn="just">
              <a:buFont typeface="Arial" pitchFamily="34" charset="0"/>
              <a:buChar char="•"/>
            </a:pPr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endParaRPr lang="en-US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19907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2360" y="2929136"/>
            <a:ext cx="1152128" cy="882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659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619672" y="6113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QUÉ PAPEL JUEGAN LAS GRANDES INICIATIVAS?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467544" y="3356992"/>
            <a:ext cx="8136904" cy="7200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Aplican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las Reglas de Participación de H2020, con algunas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excepciones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Normas de funcionamiento diferenciadas y se reducen el número de convocatorias abiertas y competitivas</a:t>
            </a: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432068" y="1196752"/>
            <a:ext cx="8136904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 CE propone movilizar recursos públicos y privados en acciones conjuntas en áreas de interés estratégico europeo: sumar esfuerzos y superar la fragmentación.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467544" y="1898843"/>
            <a:ext cx="8136904" cy="522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Asociaciones (</a:t>
            </a:r>
            <a:r>
              <a:rPr lang="es-ES" sz="16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Partnerships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 entre la UE y socios públicos y privados: financiación y</a:t>
            </a:r>
          </a:p>
          <a:p>
            <a:pPr algn="just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gobernanza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compartidas.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432068" y="2618923"/>
            <a:ext cx="8136904" cy="522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Elevado presupuesto del orden de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centenares de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MEUR y compromiso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financiero estable a largo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plazo.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4" b="6734"/>
          <a:stretch/>
        </p:blipFill>
        <p:spPr>
          <a:xfrm>
            <a:off x="1403649" y="4205625"/>
            <a:ext cx="6264696" cy="1887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94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70511"/>
            <a:ext cx="7992888" cy="5266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611560" y="5229200"/>
            <a:ext cx="7992888" cy="100811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CuadroTexto"/>
          <p:cNvSpPr txBox="1"/>
          <p:nvPr/>
        </p:nvSpPr>
        <p:spPr>
          <a:xfrm>
            <a:off x="1619672" y="611396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QUÉ PAPEL JUEGAN LAS GRANDES INICIATIVAS?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611560" y="2420888"/>
            <a:ext cx="7992888" cy="187220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CuadroTexto"/>
          <p:cNvSpPr txBox="1"/>
          <p:nvPr/>
        </p:nvSpPr>
        <p:spPr>
          <a:xfrm>
            <a:off x="7501694" y="5877272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02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187624" y="33265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CUÁLES SON LOS ANTECEDENTES EN FP7?</a:t>
            </a:r>
          </a:p>
          <a:p>
            <a:pPr lvl="0" algn="ctr"/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Joint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 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Technology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 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Initiatives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 (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JTIs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"/>
          <a:stretch/>
        </p:blipFill>
        <p:spPr bwMode="auto">
          <a:xfrm>
            <a:off x="611560" y="1050995"/>
            <a:ext cx="8064040" cy="518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933742" y="6047710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188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8112951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87624" y="33265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CUÁLES SON LOS ANTECEDENTES EN FP7?</a:t>
            </a:r>
          </a:p>
          <a:p>
            <a:pPr lvl="0" algn="ctr"/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Public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 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Private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 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Partnerships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 (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PPPs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933742" y="6047710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253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7" b="14571"/>
          <a:stretch/>
        </p:blipFill>
        <p:spPr bwMode="auto">
          <a:xfrm>
            <a:off x="467544" y="2996952"/>
            <a:ext cx="8136904" cy="330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187624" y="620688"/>
            <a:ext cx="698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CUAL ES EL IMPACTO SOBRE EL PRESUPUESTO DE H2020?</a:t>
            </a:r>
            <a:endParaRPr lang="es-ES" b="1" dirty="0" smtClean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467544" y="1700808"/>
            <a:ext cx="8136904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La EU, los EEMM y la industria han acordado invertir 22.000 MEUR en: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Cinco 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(5) </a:t>
            </a:r>
            <a:r>
              <a:rPr lang="es-ES_tradn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Joint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Technology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Initiatives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s-ES_tradnl" sz="16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JTIs</a:t>
            </a:r>
            <a:r>
              <a:rPr lang="es-ES_tradn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_tradn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Cuatro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(4) </a:t>
            </a:r>
            <a:r>
              <a:rPr lang="es-ES_tradn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Public-Private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6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Partnerships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_tradnl" sz="16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PPPs</a:t>
            </a: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432068" y="1052736"/>
            <a:ext cx="8136904" cy="52204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Financiación del PM, pero gestionada por estructuras específicas: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externalización de la gestión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del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presupuesto de H2020.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43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691680" y="395372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CUALES SON LAS GRANDES INICIATIVAS EN H2020?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91" y="980728"/>
            <a:ext cx="8161857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933742" y="6047710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29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JOINT TECHNOLOGY INITIATIVES (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JTIs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grpSp>
        <p:nvGrpSpPr>
          <p:cNvPr id="37" name="36 Grupo"/>
          <p:cNvGrpSpPr/>
          <p:nvPr/>
        </p:nvGrpSpPr>
        <p:grpSpPr>
          <a:xfrm>
            <a:off x="3654724" y="1916832"/>
            <a:ext cx="5412244" cy="4320480"/>
            <a:chOff x="342093" y="2492896"/>
            <a:chExt cx="8724875" cy="2376263"/>
          </a:xfrm>
        </p:grpSpPr>
        <p:grpSp>
          <p:nvGrpSpPr>
            <p:cNvPr id="24" name="23 Grupo"/>
            <p:cNvGrpSpPr/>
            <p:nvPr/>
          </p:nvGrpSpPr>
          <p:grpSpPr>
            <a:xfrm>
              <a:off x="342093" y="2661294"/>
              <a:ext cx="8666586" cy="2207865"/>
              <a:chOff x="2146055" y="-1706799"/>
              <a:chExt cx="1744793" cy="8965002"/>
            </a:xfrm>
          </p:grpSpPr>
          <p:sp>
            <p:nvSpPr>
              <p:cNvPr id="25" name="24 Rectángulo redondeado"/>
              <p:cNvSpPr/>
              <p:nvPr/>
            </p:nvSpPr>
            <p:spPr>
              <a:xfrm>
                <a:off x="2146055" y="-1706799"/>
                <a:ext cx="1725137" cy="8965002"/>
              </a:xfrm>
              <a:prstGeom prst="roundRect">
                <a:avLst>
                  <a:gd name="adj" fmla="val 10000"/>
                </a:avLst>
              </a:prstGeom>
              <a:solidFill>
                <a:srgbClr val="D0D8E8">
                  <a:alpha val="90000"/>
                </a:srgb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25 Rectángulo"/>
              <p:cNvSpPr/>
              <p:nvPr/>
            </p:nvSpPr>
            <p:spPr>
              <a:xfrm>
                <a:off x="2163314" y="-1226158"/>
                <a:ext cx="1727534" cy="81919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3825" tIns="123825" rIns="123825" bIns="123825" numCol="1" spcCol="1270" anchor="t" anchorCtr="0">
                <a:no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Innovative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 Medicines 2 (IMI2):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 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desarrollo de la siguiente generación de vacunas, medicinas y tratamientos (€1.7 </a:t>
                </a:r>
                <a:r>
                  <a:rPr lang="es-ES_tradnl" sz="1400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billion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Fuel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Cells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 and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Hydrogen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 2 (FCH2):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 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uso de tecnologías eficientes y limpias en transporte, industria y energía (€ ¿?)</a:t>
                </a:r>
                <a:endPara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4"/>
                  </a:rPr>
                  <a:t>Clean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4"/>
                  </a:rPr>
                  <a:t>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4"/>
                  </a:rPr>
                  <a:t>Sky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4"/>
                  </a:rPr>
                  <a:t> 2 (CS2):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 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aeronaves  menos ruidosas y con menores emisiones de CO2 (€3.6 </a:t>
                </a:r>
                <a:r>
                  <a:rPr lang="es-ES_tradnl" sz="1400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billion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);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5"/>
                  </a:rPr>
                  <a:t>Bio-based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5"/>
                  </a:rPr>
                  <a:t> Industries (BBI):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 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utilización de recursos naturales y tecnologías innovadoras para conseguir productos más ecológicos (€1.0 </a:t>
                </a:r>
                <a:r>
                  <a:rPr lang="es-ES_tradnl" sz="1400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billion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);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Electronic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Components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and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Systems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(ECSEL): p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romoción de las capacidades europeas de manufactura electrónica (€2.4 </a:t>
                </a:r>
                <a:r>
                  <a:rPr lang="es-ES_tradnl" sz="1400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billion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).</a:t>
                </a:r>
                <a:endPara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2530535" y="2492896"/>
              <a:ext cx="6536433" cy="288032"/>
              <a:chOff x="2529419" y="1140319"/>
              <a:chExt cx="1515594" cy="609804"/>
            </a:xfrm>
          </p:grpSpPr>
          <p:sp>
            <p:nvSpPr>
              <p:cNvPr id="28" name="27 Rectángulo redondeado"/>
              <p:cNvSpPr/>
              <p:nvPr/>
            </p:nvSpPr>
            <p:spPr>
              <a:xfrm>
                <a:off x="2529419" y="1140319"/>
                <a:ext cx="1508528" cy="60980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28 Rectángulo"/>
              <p:cNvSpPr/>
              <p:nvPr/>
            </p:nvSpPr>
            <p:spPr>
              <a:xfrm>
                <a:off x="2547280" y="1158180"/>
                <a:ext cx="1497733" cy="5740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575" tIns="19050" rIns="28575" bIns="19050" numCol="1" spcCol="1270" anchor="ctr" anchorCtr="0">
                <a:noAutofit/>
              </a:bodyPr>
              <a:lstStyle/>
              <a:p>
                <a:pPr lvl="0" algn="ctr"/>
                <a:r>
                  <a:rPr lang="en-US" sz="1600" b="1" dirty="0" smtClean="0"/>
                  <a:t>Joint Technology Initiatives (JTIs)</a:t>
                </a:r>
                <a:endParaRPr lang="es-ES" sz="1600" dirty="0"/>
              </a:p>
            </p:txBody>
          </p:sp>
        </p:grpSp>
      </p:grpSp>
      <p:sp>
        <p:nvSpPr>
          <p:cNvPr id="10" name="9 Rectángulo redondeado"/>
          <p:cNvSpPr/>
          <p:nvPr/>
        </p:nvSpPr>
        <p:spPr>
          <a:xfrm>
            <a:off x="323528" y="764704"/>
            <a:ext cx="8496942" cy="108011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Joint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Technology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Initiatives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JTIs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destinadas a apoyar actividades de investigación multinacional a gran escala en temas donde la I+D y la innovación son 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esenciales para la competitividad en Europa y relevantes para la Comisión Europea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La COMM moviliza un presupuesto global de varios miles de MEUR que se complementa con al menos una cantidad equivalente por la industria (Art. 187 TFUE).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94036"/>
            <a:ext cx="3384376" cy="3383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3 Imagen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9" y="2492896"/>
            <a:ext cx="503437" cy="4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196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12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309"/>
            <a:ext cx="2546269" cy="2538931"/>
          </a:xfrm>
          <a:prstGeom prst="rect">
            <a:avLst/>
          </a:prstGeom>
        </p:spPr>
      </p:pic>
      <p:sp>
        <p:nvSpPr>
          <p:cNvPr id="5" name="4 Rectángulo redondeado"/>
          <p:cNvSpPr/>
          <p:nvPr/>
        </p:nvSpPr>
        <p:spPr>
          <a:xfrm>
            <a:off x="215516" y="1052736"/>
            <a:ext cx="4068452" cy="378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QUE ES HORIZONTE 2020?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899592" y="1700808"/>
            <a:ext cx="4068452" cy="378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QUE OBJETIVOS PERSIGUE?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1403648" y="2348880"/>
            <a:ext cx="5112568" cy="378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COMO ABORDA LOS RETOS DE LA UE?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1907704" y="2996952"/>
            <a:ext cx="4068452" cy="378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CUAL ES SU ESTRUCTURA?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Rectángulo redondeado"/>
          <p:cNvSpPr/>
          <p:nvPr/>
        </p:nvSpPr>
        <p:spPr>
          <a:xfrm>
            <a:off x="2519772" y="3645024"/>
            <a:ext cx="6012668" cy="378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QUE PAPEL JUEGAN LAS GRANDES INICIATIVAS?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2951820" y="4275107"/>
            <a:ext cx="6012668" cy="378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CUAL ES EL IMPACTO SOBRE EL PRESUPUESTO?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519772" y="4941168"/>
            <a:ext cx="6012668" cy="378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CUALES SON LAS GRANDES INICIATIVAS?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1727684" y="5589240"/>
            <a:ext cx="6012668" cy="37802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COMO PUEDO PARTICIPAR?</a:t>
            </a:r>
            <a:endParaRPr lang="en-US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51144"/>
            <a:ext cx="2649666" cy="1427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29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PUBLIC PRIVATE PARTNERSHIPS (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PPPs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grpSp>
        <p:nvGrpSpPr>
          <p:cNvPr id="37" name="36 Grupo"/>
          <p:cNvGrpSpPr/>
          <p:nvPr/>
        </p:nvGrpSpPr>
        <p:grpSpPr>
          <a:xfrm>
            <a:off x="3654724" y="1916832"/>
            <a:ext cx="5412244" cy="4320480"/>
            <a:chOff x="342093" y="2492896"/>
            <a:chExt cx="8724875" cy="2376263"/>
          </a:xfrm>
        </p:grpSpPr>
        <p:grpSp>
          <p:nvGrpSpPr>
            <p:cNvPr id="24" name="23 Grupo"/>
            <p:cNvGrpSpPr/>
            <p:nvPr/>
          </p:nvGrpSpPr>
          <p:grpSpPr>
            <a:xfrm>
              <a:off x="342093" y="2661294"/>
              <a:ext cx="8568952" cy="2207865"/>
              <a:chOff x="2146055" y="-1706799"/>
              <a:chExt cx="1725137" cy="8965002"/>
            </a:xfrm>
          </p:grpSpPr>
          <p:sp>
            <p:nvSpPr>
              <p:cNvPr id="25" name="24 Rectángulo redondeado"/>
              <p:cNvSpPr/>
              <p:nvPr/>
            </p:nvSpPr>
            <p:spPr>
              <a:xfrm>
                <a:off x="2146055" y="-1706799"/>
                <a:ext cx="1725137" cy="8965002"/>
              </a:xfrm>
              <a:prstGeom prst="roundRect">
                <a:avLst>
                  <a:gd name="adj" fmla="val 10000"/>
                </a:avLst>
              </a:prstGeom>
              <a:solidFill>
                <a:srgbClr val="D0D8E8">
                  <a:alpha val="90000"/>
                </a:srgb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6" name="25 Rectángulo"/>
              <p:cNvSpPr/>
              <p:nvPr/>
            </p:nvSpPr>
            <p:spPr>
              <a:xfrm>
                <a:off x="2175049" y="-1226158"/>
                <a:ext cx="1677908" cy="81919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3825" tIns="123825" rIns="123825" bIns="123825" numCol="1" spcCol="1270" anchor="t" anchorCtr="0">
                <a:no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Energy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efficient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Buildings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 (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EeB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 2):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2"/>
                  </a:rPr>
                  <a:t> 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tecnologías clave del sector de la construcción (€1.1 </a:t>
                </a:r>
                <a:r>
                  <a:rPr lang="es-ES_tradnl" sz="1400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billion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Factories of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the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Future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 (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FoF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 2):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 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apoyo a la industria manufacturera (€3.5 </a:t>
                </a:r>
                <a:r>
                  <a:rPr lang="es-ES_tradnl" sz="1400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billion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s-ES_tradnl" sz="1400" b="1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4"/>
                  </a:rPr>
                  <a:t>SPIRE: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 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Procesos Industriales (Producción avanzada + Biotecnología) (€1.2 </a:t>
                </a:r>
                <a:r>
                  <a:rPr lang="es-ES_tradnl" sz="1400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billion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endPara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FontTx/>
                  <a:buChar char="••"/>
                </a:pP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5"/>
                  </a:rPr>
                  <a:t>Green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5"/>
                  </a:rPr>
                  <a:t>Vehicles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5"/>
                  </a:rPr>
                  <a:t>: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 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apoyo a nuevas formas sostenibles de transporte por carretera (€3.0 </a:t>
                </a:r>
                <a:r>
                  <a:rPr lang="es-ES_tradnl" sz="1400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billion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).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Robotics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y EMIRI 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previstas para 2015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Maritime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Surveillance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Vessels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Photonics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5G, </a:t>
                </a:r>
                <a:r>
                  <a:rPr lang="es-ES_tradnl" sz="1400" b="1" dirty="0" err="1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reFINE</a:t>
                </a:r>
                <a:r>
                  <a:rPr lang="es-ES_tradnl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? </a:t>
                </a:r>
                <a:r>
                  <a:rPr lang="es-ES_tradnl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Pendientes de aprobación. En tramitación con la COMM</a:t>
                </a:r>
              </a:p>
            </p:txBody>
          </p:sp>
        </p:grpSp>
        <p:grpSp>
          <p:nvGrpSpPr>
            <p:cNvPr id="27" name="26 Grupo"/>
            <p:cNvGrpSpPr/>
            <p:nvPr/>
          </p:nvGrpSpPr>
          <p:grpSpPr>
            <a:xfrm>
              <a:off x="2530535" y="2492896"/>
              <a:ext cx="6536433" cy="288032"/>
              <a:chOff x="2529419" y="1140319"/>
              <a:chExt cx="1515594" cy="609804"/>
            </a:xfrm>
          </p:grpSpPr>
          <p:sp>
            <p:nvSpPr>
              <p:cNvPr id="28" name="27 Rectángulo redondeado"/>
              <p:cNvSpPr/>
              <p:nvPr/>
            </p:nvSpPr>
            <p:spPr>
              <a:xfrm>
                <a:off x="2529419" y="1140319"/>
                <a:ext cx="1508528" cy="60980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28 Rectángulo"/>
              <p:cNvSpPr/>
              <p:nvPr/>
            </p:nvSpPr>
            <p:spPr>
              <a:xfrm>
                <a:off x="2547280" y="1158180"/>
                <a:ext cx="1497733" cy="5740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575" tIns="19050" rIns="28575" bIns="19050" numCol="1" spcCol="1270" anchor="ctr" anchorCtr="0">
                <a:noAutofit/>
              </a:bodyPr>
              <a:lstStyle/>
              <a:p>
                <a:pPr lvl="0" algn="ctr"/>
                <a:r>
                  <a:rPr lang="es-ES_tradnl" sz="1600" b="1" dirty="0" err="1" smtClean="0"/>
                  <a:t>Public</a:t>
                </a:r>
                <a:r>
                  <a:rPr lang="es-ES_tradnl" sz="1600" b="1" dirty="0" smtClean="0"/>
                  <a:t> </a:t>
                </a:r>
                <a:r>
                  <a:rPr lang="es-ES_tradnl" sz="1600" b="1" dirty="0" err="1" smtClean="0"/>
                  <a:t>Private</a:t>
                </a:r>
                <a:r>
                  <a:rPr lang="es-ES_tradnl" sz="1600" b="1" dirty="0" smtClean="0"/>
                  <a:t> </a:t>
                </a:r>
                <a:r>
                  <a:rPr lang="es-ES_tradnl" sz="1600" b="1" dirty="0" err="1" smtClean="0"/>
                  <a:t>Partnerships</a:t>
                </a:r>
                <a:r>
                  <a:rPr lang="es-ES_tradnl" sz="1600" b="1" dirty="0" smtClean="0"/>
                  <a:t> (</a:t>
                </a:r>
                <a:r>
                  <a:rPr lang="es-ES_tradnl" sz="1600" b="1" dirty="0" err="1" smtClean="0"/>
                  <a:t>PPPs</a:t>
                </a:r>
                <a:r>
                  <a:rPr lang="es-ES_tradnl" sz="1600" b="1" dirty="0" smtClean="0"/>
                  <a:t>)</a:t>
                </a:r>
                <a:endParaRPr lang="es-ES_tradnl" sz="1600" dirty="0"/>
              </a:p>
            </p:txBody>
          </p:sp>
        </p:grpSp>
      </p:grpSp>
      <p:sp>
        <p:nvSpPr>
          <p:cNvPr id="10" name="9 Rectángulo redondeado"/>
          <p:cNvSpPr/>
          <p:nvPr/>
        </p:nvSpPr>
        <p:spPr>
          <a:xfrm>
            <a:off x="323528" y="836713"/>
            <a:ext cx="8496942" cy="9361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just"/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Public-private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partnerships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PPPs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destinadas a financiar proyectos de investigación e innovación en sectores industriales clave con el objeto de 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promover la competitividad y 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 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empleo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contribuyendo simultáneamente a una economía más sostenible y ecológica. Financiadas a través de un </a:t>
            </a:r>
            <a:r>
              <a:rPr lang="es-ES_tradnl" sz="14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MoU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entre la industria y CE. Compromisos y temas en el programa de trabajo. Gestiona la CE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7" r="6428"/>
          <a:stretch/>
        </p:blipFill>
        <p:spPr bwMode="auto">
          <a:xfrm>
            <a:off x="107505" y="2425188"/>
            <a:ext cx="3547220" cy="3467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84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KNOWLEDGE INNOVATION COMMUNITIES (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KICs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71550" y="764704"/>
            <a:ext cx="7960890" cy="14154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Knowledge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Innovation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Communities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actividades que cubren toda la cadena de innovación, incluyendo programas de formación, para reforzar el camino entre la investigación al mercado, los proyectos de innovación y las incubadoras de negocios. Las KIC se establecen como entidades legales independientes con un CEO. Promovidas por el Instituto Europeo de Tecnologías (EIT). </a:t>
            </a:r>
            <a:endParaRPr lang="es-ES_tradnl" sz="14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5" t="28551" r="2451" b="20542"/>
          <a:stretch/>
        </p:blipFill>
        <p:spPr bwMode="auto">
          <a:xfrm>
            <a:off x="4247290" y="4280369"/>
            <a:ext cx="4572000" cy="1954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14 Grupo"/>
          <p:cNvGrpSpPr/>
          <p:nvPr/>
        </p:nvGrpSpPr>
        <p:grpSpPr>
          <a:xfrm>
            <a:off x="539552" y="2276872"/>
            <a:ext cx="8136904" cy="1940246"/>
            <a:chOff x="2146055" y="-1706799"/>
            <a:chExt cx="1744793" cy="8965002"/>
          </a:xfrm>
        </p:grpSpPr>
        <p:sp>
          <p:nvSpPr>
            <p:cNvPr id="19" name="18 Rectángulo redondeado"/>
            <p:cNvSpPr/>
            <p:nvPr/>
          </p:nvSpPr>
          <p:spPr>
            <a:xfrm>
              <a:off x="2146055" y="-1706799"/>
              <a:ext cx="1725137" cy="8965002"/>
            </a:xfrm>
            <a:prstGeom prst="roundRect">
              <a:avLst>
                <a:gd name="adj" fmla="val 10000"/>
              </a:avLst>
            </a:prstGeom>
            <a:solidFill>
              <a:srgbClr val="D0D8E8">
                <a:alpha val="90000"/>
              </a:srgb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19 Rectángulo"/>
            <p:cNvSpPr/>
            <p:nvPr/>
          </p:nvSpPr>
          <p:spPr>
            <a:xfrm>
              <a:off x="2163314" y="-1226158"/>
              <a:ext cx="1727534" cy="81919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3825" tIns="123825" rIns="123825" bIns="123825" numCol="1" spcCol="1270" anchor="t" anchorCtr="0">
              <a:noAutofit/>
            </a:bodyPr>
            <a:lstStyle/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hlinkClick r:id="rId3"/>
                </a:rPr>
                <a:t>Climate KIC:</a:t>
              </a:r>
              <a:r>
                <a: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 </a:t>
              </a:r>
              <a:r>
                <a: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 proporciona innovación, espíritu emprendedor, educación y  el apoyo experto necesario para desarrollar la agenda Europea frente al cambio climático.</a:t>
              </a:r>
              <a:endPara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</a:pPr>
              <a:endPara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hlinkClick r:id="rId4"/>
                </a:rPr>
                <a:t>EIT ICT </a:t>
              </a:r>
              <a:r>
                <a:rPr lang="es-ES_tradnl" sz="1400" b="1" dirty="0" err="1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hlinkClick r:id="rId4"/>
                </a:rPr>
                <a:t>Labs</a:t>
              </a:r>
              <a:r>
                <a: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hlinkClick r:id="rId4"/>
                </a:rPr>
                <a:t>:</a:t>
              </a:r>
              <a:r>
                <a: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 </a:t>
              </a:r>
              <a:r>
                <a: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tiene como objeto promocionar el espíritu emprendedor en TIC transformando la educación superior para promover la innovación.</a:t>
              </a: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  <a:p>
              <a:pPr marL="114300" lvl="1" indent="-114300" defTabSz="5334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hlinkClick r:id="rId5"/>
                </a:rPr>
                <a:t>KIC </a:t>
              </a:r>
              <a:r>
                <a:rPr lang="es-ES_tradnl" sz="1400" b="1" dirty="0" err="1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hlinkClick r:id="rId5"/>
                </a:rPr>
                <a:t>InnoEnergy</a:t>
              </a:r>
              <a:r>
                <a:rPr lang="es-ES_tradnl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hlinkClick r:id="rId5"/>
                </a:rPr>
                <a:t>: </a:t>
              </a:r>
              <a:r>
                <a: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  <a:hlinkClick r:id="rId5"/>
                </a:rPr>
                <a:t> </a:t>
              </a:r>
              <a:r>
                <a:rPr lang="es-ES_tradnl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tiene como reto favorecer el suministro energético sostenible en Europa.</a:t>
              </a: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5"/>
          <a:stretch/>
        </p:blipFill>
        <p:spPr bwMode="auto">
          <a:xfrm>
            <a:off x="1026034" y="4769220"/>
            <a:ext cx="2514600" cy="91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22 Imagen">
            <a:hlinkClick r:id="rId7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715652"/>
            <a:ext cx="503437" cy="433428"/>
          </a:xfrm>
          <a:prstGeom prst="rect">
            <a:avLst/>
          </a:prstGeom>
        </p:spPr>
      </p:pic>
      <p:pic>
        <p:nvPicPr>
          <p:cNvPr id="11" name="10 Imagen">
            <a:hlinkClick r:id="rId10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Edg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68960"/>
            <a:ext cx="503437" cy="4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5" y="2440527"/>
            <a:ext cx="3565449" cy="336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EUROPEAN INNOVATION PARTNERSHIPS (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EIPs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571550" y="764704"/>
            <a:ext cx="7960890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European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Innovation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Partnerships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_tradnl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EIPs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nuevos instrumentos orientados a coordinar la política relacionada con los 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retos sociales identificados por la EU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y a apoyar la rápida modernización de los sectores y mercados que representan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No son instrumentos de financiación.</a:t>
            </a:r>
          </a:p>
        </p:txBody>
      </p:sp>
      <p:grpSp>
        <p:nvGrpSpPr>
          <p:cNvPr id="6" name="5 Grupo"/>
          <p:cNvGrpSpPr/>
          <p:nvPr/>
        </p:nvGrpSpPr>
        <p:grpSpPr>
          <a:xfrm>
            <a:off x="3654724" y="1916832"/>
            <a:ext cx="5412244" cy="4320480"/>
            <a:chOff x="342093" y="2492896"/>
            <a:chExt cx="8724875" cy="2376263"/>
          </a:xfrm>
        </p:grpSpPr>
        <p:grpSp>
          <p:nvGrpSpPr>
            <p:cNvPr id="7" name="6 Grupo"/>
            <p:cNvGrpSpPr/>
            <p:nvPr/>
          </p:nvGrpSpPr>
          <p:grpSpPr>
            <a:xfrm>
              <a:off x="342093" y="2661294"/>
              <a:ext cx="8568952" cy="2207865"/>
              <a:chOff x="2146055" y="-1706799"/>
              <a:chExt cx="1725137" cy="8965002"/>
            </a:xfrm>
          </p:grpSpPr>
          <p:sp>
            <p:nvSpPr>
              <p:cNvPr id="11" name="10 Rectángulo redondeado"/>
              <p:cNvSpPr/>
              <p:nvPr/>
            </p:nvSpPr>
            <p:spPr>
              <a:xfrm>
                <a:off x="2146055" y="-1706799"/>
                <a:ext cx="1725137" cy="8965002"/>
              </a:xfrm>
              <a:prstGeom prst="roundRect">
                <a:avLst>
                  <a:gd name="adj" fmla="val 10000"/>
                </a:avLst>
              </a:prstGeom>
              <a:solidFill>
                <a:srgbClr val="D0D8E8">
                  <a:alpha val="90000"/>
                </a:srgbClr>
              </a:solidFill>
              <a:ln>
                <a:noFill/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2" name="11 Rectángulo"/>
              <p:cNvSpPr/>
              <p:nvPr/>
            </p:nvSpPr>
            <p:spPr>
              <a:xfrm>
                <a:off x="2175049" y="-1226158"/>
                <a:ext cx="1677908" cy="819197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123825" tIns="123825" rIns="123825" bIns="123825" numCol="1" spcCol="1270" anchor="t" anchorCtr="0">
                <a:noAutofit/>
              </a:bodyPr>
              <a:lstStyle/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EIP on Active 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and </a:t>
                </a: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Healthy Ageing (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AHA</a:t>
                </a: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3"/>
                  </a:rPr>
                  <a:t>): </a:t>
                </a:r>
                <a:r>
                  <a:rPr lang="es-E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Envejecimiento activo y </a:t>
                </a:r>
                <a:r>
                  <a:rPr lang="es-ES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saludable.</a:t>
                </a:r>
                <a:endParaRPr lang="en-US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1400" b="1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4"/>
                  </a:rPr>
                  <a:t>EIP on 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4"/>
                  </a:rPr>
                  <a:t>WATER</a:t>
                </a: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 </a:t>
                </a:r>
                <a:r>
                  <a:rPr lang="es-E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Medio Ambiente (Proyectos industriales relacionados con el tratamiento de agua</a:t>
                </a:r>
                <a:r>
                  <a:rPr lang="es-ES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  <a:endParaRPr lang="en-US" sz="1400" b="1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</a:pPr>
                <a:endParaRPr lang="en-US" sz="1400" b="1" dirty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5"/>
                  </a:rPr>
                  <a:t>EIP Smart </a:t>
                </a: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5"/>
                  </a:rPr>
                  <a:t>Cities</a:t>
                </a:r>
                <a:r>
                  <a:rPr lang="en-US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5"/>
                  </a:rPr>
                  <a:t>: </a:t>
                </a:r>
                <a:r>
                  <a:rPr lang="es-E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Ciudades Inteligentes (Energía, ICT, Transporte, Eficiencia Energética en Construcción</a:t>
                </a:r>
                <a:r>
                  <a:rPr lang="es-ES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 Grandes </a:t>
                </a:r>
                <a:r>
                  <a:rPr lang="es-E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demonstradores en </a:t>
                </a:r>
                <a:r>
                  <a:rPr lang="es-ES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ciudades.</a:t>
                </a:r>
                <a:endParaRPr lang="en-US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6"/>
                  </a:rPr>
                  <a:t>EIP </a:t>
                </a: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6"/>
                  </a:rPr>
                  <a:t>Agricultural Productivity and Sustainability</a:t>
                </a: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es-E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Agricultura productiva y sostenible (Programa de Desarrollo Rural –PAC-y H2020</a:t>
                </a:r>
                <a:r>
                  <a:rPr lang="es-ES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)</a:t>
                </a: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endParaRPr lang="en-US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  <a:p>
                <a:pPr marL="114300" lvl="1" indent="-114300" defTabSz="53340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400" b="1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7"/>
                  </a:rPr>
                  <a:t>EIP </a:t>
                </a: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  <a:hlinkClick r:id="rId7"/>
                  </a:rPr>
                  <a:t>Raw Materials</a:t>
                </a:r>
                <a:r>
                  <a:rPr lang="en-US" sz="1400" b="1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:r>
                  <a:rPr lang="es-E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Materias Primas (Extracción, </a:t>
                </a:r>
                <a:r>
                  <a:rPr lang="es-ES" sz="1400" dirty="0" smtClean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procesado</a:t>
                </a:r>
                <a:r>
                  <a:rPr lang="es-ES" sz="1400" dirty="0">
                    <a:solidFill>
                      <a:schemeClr val="bg1">
                        <a:lumMod val="50000"/>
                      </a:schemeClr>
                    </a:solidFill>
                    <a:latin typeface="Arial" pitchFamily="34" charset="0"/>
                    <a:cs typeface="Arial" pitchFamily="34" charset="0"/>
                  </a:rPr>
                  <a:t>, reciclado y sustitución)</a:t>
                </a:r>
                <a:endParaRPr lang="en-US" sz="1400" dirty="0" smtClean="0">
                  <a:solidFill>
                    <a:schemeClr val="bg1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8" name="7 Grupo"/>
            <p:cNvGrpSpPr/>
            <p:nvPr/>
          </p:nvGrpSpPr>
          <p:grpSpPr>
            <a:xfrm>
              <a:off x="2530535" y="2492896"/>
              <a:ext cx="6536433" cy="288032"/>
              <a:chOff x="2529419" y="1140319"/>
              <a:chExt cx="1515594" cy="609804"/>
            </a:xfrm>
          </p:grpSpPr>
          <p:sp>
            <p:nvSpPr>
              <p:cNvPr id="9" name="8 Rectángulo redondeado"/>
              <p:cNvSpPr/>
              <p:nvPr/>
            </p:nvSpPr>
            <p:spPr>
              <a:xfrm>
                <a:off x="2529419" y="1140319"/>
                <a:ext cx="1508528" cy="609804"/>
              </a:xfrm>
              <a:prstGeom prst="roundRect">
                <a:avLst>
                  <a:gd name="adj" fmla="val 10000"/>
                </a:avLst>
              </a:prstGeom>
              <a:solidFill>
                <a:schemeClr val="accent1"/>
              </a:solidFill>
              <a:ln>
                <a:solidFill>
                  <a:schemeClr val="bg1"/>
                </a:solidFill>
              </a:ln>
            </p:spPr>
            <p:style>
              <a:lnRef idx="2">
                <a:scrgbClr r="0" g="0" b="0"/>
              </a:lnRef>
              <a:fillRef idx="1">
                <a:scrgbClr r="0" g="0" b="0"/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0" name="9 Rectángulo"/>
              <p:cNvSpPr/>
              <p:nvPr/>
            </p:nvSpPr>
            <p:spPr>
              <a:xfrm>
                <a:off x="2547280" y="1158180"/>
                <a:ext cx="1497733" cy="574082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28575" tIns="19050" rIns="28575" bIns="19050" numCol="1" spcCol="1270" anchor="ctr" anchorCtr="0">
                <a:noAutofit/>
              </a:bodyPr>
              <a:lstStyle/>
              <a:p>
                <a:pPr lvl="0" algn="ctr"/>
                <a:r>
                  <a:rPr lang="en-US" sz="1600" b="1" dirty="0" smtClean="0">
                    <a:solidFill>
                      <a:schemeClr val="bg1"/>
                    </a:solidFill>
                  </a:rPr>
                  <a:t>European Innovation Partnerships (EIPs)</a:t>
                </a:r>
                <a:endParaRPr lang="es-ES" sz="16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3" name="12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3068960"/>
            <a:ext cx="503437" cy="433428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499" y="5371836"/>
            <a:ext cx="503437" cy="4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52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JOINT PROGRAMMING INITIATIVES (</a:t>
            </a:r>
            <a:r>
              <a:rPr lang="es-ES_tradnl" b="1" dirty="0" err="1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JPIs</a:t>
            </a:r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88" y="1883103"/>
            <a:ext cx="7528836" cy="428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571550" y="764704"/>
            <a:ext cx="7960890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Joint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Programming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Initiatives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s-ES_tradnl" sz="1400" b="1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JPIs</a:t>
            </a:r>
            <a:r>
              <a:rPr lang="es-ES_tradnl" sz="1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): </a:t>
            </a:r>
            <a:r>
              <a:rPr lang="es-ES_tradnl" sz="1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El concepto de programación conjunta lo introdujo la COMM en 2008 para apoyar la implementación de la ERA. El objetivo es incrementar el valor de la financiación nacional de I+D concertando la planificación, implementación y evaluación de los programas de investigación nacionales. Geometría variable.</a:t>
            </a:r>
            <a:endParaRPr lang="es-ES_tradnl" sz="140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5 Imagen">
            <a:hlinkClick r:id="rId3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5347862"/>
            <a:ext cx="503437" cy="43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8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539552" y="836712"/>
            <a:ext cx="8064896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European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Research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Alliances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(ERA):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promovidas por el 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Parlamento Europeo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Programas de investigación conjuntos en los que los principales protagonistas de diversas áreas temáticas colaboran, compartiendo conocimiento y concentrando los esfuerzos para conseguir resultados con más rapidez.</a:t>
            </a:r>
            <a:endParaRPr lang="es-ES_tradnl" sz="1400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EUROPEAN RESEARCH ALLIANCES (ERA)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88840"/>
            <a:ext cx="6668219" cy="408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http://sharondrewmorgen.com/wp-content/uploads/2010/03/partnering-300x235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7126" y="4710286"/>
            <a:ext cx="2122099" cy="1662312"/>
          </a:xfrm>
          <a:prstGeom prst="rect">
            <a:avLst/>
          </a:prstGeom>
          <a:noFill/>
        </p:spPr>
      </p:pic>
      <p:sp>
        <p:nvSpPr>
          <p:cNvPr id="7" name="6 CuadroTexto"/>
          <p:cNvSpPr txBox="1"/>
          <p:nvPr/>
        </p:nvSpPr>
        <p:spPr>
          <a:xfrm>
            <a:off x="467544" y="6047710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5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PUBLIC-PUBLIC PARTNERSHIPS (P2P)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67544" y="764704"/>
            <a:ext cx="8208912" cy="7920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Public-Public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Partnerships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(P2P):  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s-E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rogramas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Conjuntos de 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investigación con origen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 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ERA-</a:t>
            </a:r>
            <a:r>
              <a:rPr lang="es-ES" sz="14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NETs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 Financiados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por los países, 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cofinanciando la UE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hasta el 50% (Art. 185 TFUE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). Se requiere de un </a:t>
            </a:r>
            <a:r>
              <a:rPr lang="es-ES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programa de investigación, estructura de gestión y compromiso financiero de los </a:t>
            </a:r>
            <a:r>
              <a:rPr lang="es-E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países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7"/>
            <a:ext cx="7371839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7861734" y="6047710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2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QUIEN PUEDE PARTICIPAR? 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40" y="1959074"/>
            <a:ext cx="8228581" cy="420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 redondeado"/>
          <p:cNvSpPr/>
          <p:nvPr/>
        </p:nvSpPr>
        <p:spPr>
          <a:xfrm>
            <a:off x="395536" y="764704"/>
            <a:ext cx="8507238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Cada iniciativa tiene claramente definido su alcance, objetivos y los procedimientos de gestión. El grado de apertura y la posibilidad de participar depende del tipo de asociación establecido.</a:t>
            </a:r>
            <a:endParaRPr lang="es-ES_tradnl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7956376" y="6093296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11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COMO PUEDO PARTICIPAR?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88"/>
          <a:stretch/>
        </p:blipFill>
        <p:spPr bwMode="auto">
          <a:xfrm>
            <a:off x="449406" y="1996447"/>
            <a:ext cx="8227050" cy="3679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9552" y="5929535"/>
            <a:ext cx="27078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dirty="0">
                <a:solidFill>
                  <a:schemeClr val="bg1">
                    <a:lumMod val="50000"/>
                  </a:schemeClr>
                </a:solidFill>
              </a:rPr>
              <a:t>* Esfuerzo, Alta dirección, Lobby….</a:t>
            </a:r>
          </a:p>
        </p:txBody>
      </p:sp>
      <p:sp>
        <p:nvSpPr>
          <p:cNvPr id="6" name="5 Rectángulo redondeado"/>
          <p:cNvSpPr/>
          <p:nvPr/>
        </p:nvSpPr>
        <p:spPr>
          <a:xfrm>
            <a:off x="395536" y="836712"/>
            <a:ext cx="6480720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400050" indent="-400050" algn="just">
              <a:buFont typeface="+mj-lt"/>
              <a:buAutoNum type="romanUcPeriod"/>
            </a:pP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Análisis del papel que deseamos desempeñar. Alternativas.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Valoración </a:t>
            </a:r>
            <a:r>
              <a:rPr lang="es-ES_tradnl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 nuestra capacidad técnica y financiera. </a:t>
            </a:r>
          </a:p>
          <a:p>
            <a:pPr marL="400050" indent="-400050" algn="just">
              <a:buFont typeface="+mj-lt"/>
              <a:buAutoNum type="romanUcPeriod"/>
            </a:pP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Plazos.</a:t>
            </a:r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7092280" y="836712"/>
            <a:ext cx="1584176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VIABILIDAD</a:t>
            </a:r>
            <a:endParaRPr lang="es-ES_tradnl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7884368" y="6047710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993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QUIEN ME PUEDE AYUDAR?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42" y="1086818"/>
            <a:ext cx="2228850" cy="2438400"/>
          </a:xfrm>
          <a:prstGeom prst="rect">
            <a:avLst/>
          </a:prstGeom>
        </p:spPr>
      </p:pic>
      <p:sp>
        <p:nvSpPr>
          <p:cNvPr id="6" name="5 Rectángulo redondeado"/>
          <p:cNvSpPr/>
          <p:nvPr/>
        </p:nvSpPr>
        <p:spPr>
          <a:xfrm>
            <a:off x="467544" y="800733"/>
            <a:ext cx="5904656" cy="33483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EURO-FUNDING</a:t>
            </a: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proporciona un servicio de posicionamiento estratégico para entidades que tienen interés en participar activamente en las iniciativas europeas vigentes:</a:t>
            </a:r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Ofreciendo formación a la medida.</a:t>
            </a:r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Analizando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las iniciativas alineadas con su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intereses,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las reglas de acceso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y las características de las convocatorias.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Diseñando una estrategia y un </a:t>
            </a:r>
            <a:r>
              <a:rPr lang="es-ES_tradnl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roadmap</a:t>
            </a: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a la medida de sus capacidades.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Apoyando el desarrollo de acciones de </a:t>
            </a:r>
            <a:r>
              <a:rPr lang="es-ES_tradnl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lobbying</a:t>
            </a: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y </a:t>
            </a:r>
            <a:r>
              <a:rPr lang="es-ES_tradnl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networking</a:t>
            </a: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6 Rectángulo redondeado"/>
          <p:cNvSpPr/>
          <p:nvPr/>
        </p:nvSpPr>
        <p:spPr>
          <a:xfrm>
            <a:off x="2843808" y="4473141"/>
            <a:ext cx="5980062" cy="1548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Direcciones de interés:</a:t>
            </a:r>
            <a:endParaRPr lang="es-ES" sz="16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http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://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hlinkClick r:id="rId3"/>
              </a:rPr>
              <a:t>eshorizonte2020.es/</a:t>
            </a:r>
            <a:endParaRPr lang="es-ES" sz="16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</a:t>
            </a:r>
            <a:r>
              <a:rPr lang="es-ES" sz="16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://</a:t>
            </a:r>
            <a:r>
              <a:rPr lang="es-ES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ec.europa.eu/research/horizon2020/index_en.cfm</a:t>
            </a:r>
            <a:endParaRPr lang="es-ES" sz="1600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http://www.cdti.es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5" y="4653136"/>
            <a:ext cx="2222006" cy="132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323364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RESUMEN DE IDEAS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467544" y="800733"/>
            <a:ext cx="8356326" cy="33483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HORIZONTE 2020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es un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programa de financiación de la Investigación y la Innovación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dotado de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77.028* millones (2014-2020)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Engloba tres programas anteriores: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Séptimo Programa Marco (FP7), El Programa Marco para la Innovación y la Competitividad (CIP) y El Instituto Europeo para la Innovación y la Tecnología (EIT)</a:t>
            </a:r>
            <a:endParaRPr lang="es-ES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S_tradnl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 estructura en torno a </a:t>
            </a:r>
            <a:r>
              <a:rPr lang="es-ES_tradn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tres ejes principales</a:t>
            </a: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: Ciencia Excelente, Liderazgo Industrial y Retos Sociales, que elaboran programas de trabajo en los que se identifican las temáticas que dispondrán de financiación.</a:t>
            </a:r>
          </a:p>
          <a:p>
            <a:pPr algn="just"/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 H2020 adquieren relevancia especial 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distintos tipos de asociaciones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entre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 UE y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socios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públicos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o privados, </a:t>
            </a:r>
            <a:endParaRPr lang="en-U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843808" y="4473141"/>
            <a:ext cx="5980062" cy="15481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6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Resultado:</a:t>
            </a:r>
            <a:endParaRPr lang="es-ES" sz="16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just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 reducen las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convocatorias abiertas y competitivas</a:t>
            </a: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Se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requiere un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conocimiento específico y un análisis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 términos de posicionamiento estratégico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s-ES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519975"/>
            <a:ext cx="2113118" cy="159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763688" y="548680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QUÉ ES HORIZONTE 2020?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16" name="15 Rectángulo redondeado"/>
          <p:cNvSpPr/>
          <p:nvPr/>
        </p:nvSpPr>
        <p:spPr>
          <a:xfrm>
            <a:off x="467544" y="1088765"/>
            <a:ext cx="8136904" cy="7560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Una propuesta de la Comisión para un programa de financiación de la Investigación y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 Innovación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 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77.028*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millones (2014-2020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17 Rectángulo redondeado"/>
          <p:cNvSpPr/>
          <p:nvPr/>
        </p:nvSpPr>
        <p:spPr>
          <a:xfrm>
            <a:off x="467544" y="2024869"/>
            <a:ext cx="8136904" cy="20522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Una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parte fundamental de </a:t>
            </a:r>
            <a:r>
              <a:rPr lang="en-GB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Europe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2020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, Unión por la Innovación &amp; Espacio Europeo de Investigación (ERA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):</a:t>
            </a:r>
          </a:p>
          <a:p>
            <a:pPr algn="just"/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Combatiendo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 crisis económica: invertir para el crecimiento futuro y la creación de empleo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Respondiendo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 las preocupaciones de los ciudadanos respecto a su calidad de vida, seguridad y medio ambiente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Reforzando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 posición Europea global en investigación, innovación y tecnología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293096"/>
            <a:ext cx="7740352" cy="1711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6600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14 CuadroTexto"/>
          <p:cNvSpPr txBox="1"/>
          <p:nvPr/>
        </p:nvSpPr>
        <p:spPr>
          <a:xfrm>
            <a:off x="1605907" y="5229200"/>
            <a:ext cx="5597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0" indent="-400050" algn="ctr"/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EUROPEAN ADVISORY UNIT</a:t>
            </a:r>
          </a:p>
          <a:p>
            <a:pPr marL="400050" lvl="0" indent="-400050" algn="ctr"/>
            <a:r>
              <a:rPr lang="es-ES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euprojects@euro-funding.com</a:t>
            </a:r>
          </a:p>
        </p:txBody>
      </p:sp>
      <p:pic>
        <p:nvPicPr>
          <p:cNvPr id="5" name="Picture 2" descr="Nueva imag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2" y="1412776"/>
            <a:ext cx="8391955" cy="2663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CuadroTexto"/>
          <p:cNvSpPr txBox="1"/>
          <p:nvPr/>
        </p:nvSpPr>
        <p:spPr>
          <a:xfrm>
            <a:off x="620222" y="3922432"/>
            <a:ext cx="7903554" cy="727261"/>
          </a:xfrm>
          <a:prstGeom prst="rect">
            <a:avLst/>
          </a:prstGeom>
          <a:noFill/>
        </p:spPr>
        <p:txBody>
          <a:bodyPr wrap="square" lIns="80147" tIns="40074" rIns="80147" bIns="40074">
            <a:spAutoFit/>
          </a:bodyPr>
          <a:lstStyle/>
          <a:p>
            <a:pPr algn="ctr" defTabSz="801472">
              <a:lnSpc>
                <a:spcPct val="150000"/>
              </a:lnSpc>
              <a:defRPr/>
            </a:pP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SPAIN </a:t>
            </a:r>
            <a:r>
              <a:rPr lang="es-ES" sz="1400" b="1" dirty="0" smtClean="0">
                <a:solidFill>
                  <a:srgbClr val="1F497D"/>
                </a:solidFill>
                <a:latin typeface="Calibri"/>
              </a:rPr>
              <a:t>· </a:t>
            </a: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BELGIUM </a:t>
            </a:r>
            <a:r>
              <a:rPr lang="es-ES" sz="1400" b="1" dirty="0" smtClean="0">
                <a:solidFill>
                  <a:srgbClr val="1F497D"/>
                </a:solidFill>
                <a:latin typeface="Calibri"/>
              </a:rPr>
              <a:t>· </a:t>
            </a: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PORTUGAL </a:t>
            </a:r>
            <a:r>
              <a:rPr lang="es-ES" sz="1400" b="1" dirty="0" smtClean="0">
                <a:solidFill>
                  <a:srgbClr val="1F497D"/>
                </a:solidFill>
              </a:rPr>
              <a:t>· </a:t>
            </a: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POLAND </a:t>
            </a:r>
            <a:r>
              <a:rPr lang="es-ES" sz="1400" b="1" dirty="0" smtClean="0">
                <a:solidFill>
                  <a:srgbClr val="1F497D"/>
                </a:solidFill>
              </a:rPr>
              <a:t>· </a:t>
            </a: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CZECH REPUBLIC </a:t>
            </a:r>
            <a:r>
              <a:rPr lang="es-ES" sz="1400" b="1" dirty="0">
                <a:solidFill>
                  <a:srgbClr val="1F497D"/>
                </a:solidFill>
              </a:rPr>
              <a:t>· </a:t>
            </a:r>
            <a:r>
              <a:rPr lang="es-ES" sz="1400" b="1" dirty="0">
                <a:solidFill>
                  <a:srgbClr val="1F497D"/>
                </a:solidFill>
                <a:latin typeface="TradeGothic-Bold"/>
              </a:rPr>
              <a:t>PORTUGAL </a:t>
            </a:r>
            <a:r>
              <a:rPr lang="es-ES" sz="1400" b="1" dirty="0">
                <a:solidFill>
                  <a:srgbClr val="1F497D"/>
                </a:solidFill>
              </a:rPr>
              <a:t>· </a:t>
            </a: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FRANCE</a:t>
            </a:r>
          </a:p>
          <a:p>
            <a:pPr algn="ctr" defTabSz="801472">
              <a:lnSpc>
                <a:spcPct val="150000"/>
              </a:lnSpc>
              <a:defRPr/>
            </a:pP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UNITED KINGDOM </a:t>
            </a:r>
            <a:r>
              <a:rPr lang="es-ES" sz="1400" b="1" dirty="0" smtClean="0">
                <a:solidFill>
                  <a:srgbClr val="1F497D"/>
                </a:solidFill>
              </a:rPr>
              <a:t>·</a:t>
            </a: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 IRELAND </a:t>
            </a:r>
            <a:r>
              <a:rPr lang="es-ES" sz="1400" b="1" dirty="0">
                <a:solidFill>
                  <a:srgbClr val="1F497D"/>
                </a:solidFill>
              </a:rPr>
              <a:t>· </a:t>
            </a: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GERMANY </a:t>
            </a:r>
            <a:r>
              <a:rPr lang="es-ES" sz="1400" b="1" dirty="0" smtClean="0">
                <a:solidFill>
                  <a:srgbClr val="1F497D"/>
                </a:solidFill>
              </a:rPr>
              <a:t>· </a:t>
            </a:r>
            <a:r>
              <a:rPr lang="es-ES" sz="1400" b="1" dirty="0" smtClean="0">
                <a:solidFill>
                  <a:srgbClr val="1F497D"/>
                </a:solidFill>
                <a:latin typeface="TradeGothic-Bold"/>
              </a:rPr>
              <a:t>ITALY</a:t>
            </a:r>
            <a:endParaRPr lang="en-US" sz="1400" b="1" dirty="0">
              <a:solidFill>
                <a:srgbClr val="1F497D"/>
              </a:solidFill>
              <a:latin typeface="TradeGothic-Bold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1626123" y="478275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0050" lvl="0" indent="-40005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CONTACTE CON NOSOTROS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48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485" y="260647"/>
            <a:ext cx="5594995" cy="3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1520" y="3861048"/>
            <a:ext cx="3384376" cy="10178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extLst/>
        </p:spPr>
        <p:txBody>
          <a:bodyPr wrap="square" lIns="90000" tIns="46800" rIns="90000" bIns="46800">
            <a:spAutoFit/>
          </a:bodyPr>
          <a:lstStyle>
            <a:defPPr>
              <a:defRPr lang="es-ES_tradnl"/>
            </a:defPPr>
            <a:lvl1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000" b="1">
                <a:solidFill>
                  <a:schemeClr val="bg1">
                    <a:lumMod val="50000"/>
                  </a:schemeClr>
                </a:solidFill>
                <a:latin typeface="Arial" charset="0"/>
              </a:defRPr>
            </a:lvl1pPr>
          </a:lstStyle>
          <a:p>
            <a:r>
              <a:rPr lang="es-ES" dirty="0"/>
              <a:t>Delegación Madrid</a:t>
            </a:r>
          </a:p>
          <a:p>
            <a:endParaRPr lang="es-ES" dirty="0"/>
          </a:p>
          <a:p>
            <a:r>
              <a:rPr lang="es-ES" b="0" dirty="0"/>
              <a:t>c/ Valenzuela, nº 7</a:t>
            </a:r>
          </a:p>
          <a:p>
            <a:r>
              <a:rPr lang="es-ES" b="0" dirty="0"/>
              <a:t>28014 – Madrid</a:t>
            </a:r>
          </a:p>
          <a:p>
            <a:r>
              <a:rPr lang="es-ES" b="0" dirty="0"/>
              <a:t>Tel.: 91 701 040 90</a:t>
            </a:r>
          </a:p>
          <a:p>
            <a:r>
              <a:rPr lang="es-ES" b="0" dirty="0"/>
              <a:t>info@euro-funding.com</a:t>
            </a:r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3225477" y="3861048"/>
            <a:ext cx="2066603" cy="86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Delegación </a:t>
            </a:r>
            <a:r>
              <a:rPr lang="es-ES" sz="1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Barcelona</a:t>
            </a:r>
            <a:endParaRPr lang="es-ES" sz="10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10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c/ Regàs, nº 28.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08006 - Barcelona.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Tel.: 902 43 21 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02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70946" y="3861048"/>
            <a:ext cx="2066603" cy="86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Delegación Sevilla</a:t>
            </a:r>
            <a:endParaRPr lang="es-ES" sz="10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Avda. de Málaga, 4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41004 </a:t>
            </a: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- 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Sevilla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Tel.: 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954 54 27 17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10406" y="5094916"/>
            <a:ext cx="2066603" cy="86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Delegación </a:t>
            </a:r>
            <a:r>
              <a:rPr lang="es-ES" sz="1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Bilbao</a:t>
            </a:r>
            <a:endParaRPr lang="es-ES" sz="10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c/ 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Máximo Aguirre, 12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48011 – Bilbao 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Tel.: 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944 39 98 62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225477" y="5157192"/>
            <a:ext cx="2066603" cy="86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Delegación </a:t>
            </a:r>
            <a:r>
              <a:rPr lang="es-ES" sz="1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 Coruña</a:t>
            </a:r>
            <a:endParaRPr lang="es-ES" sz="10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Avda. de </a:t>
            </a:r>
            <a:r>
              <a:rPr lang="es-ES" sz="1000" dirty="0" err="1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Arteixo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, </a:t>
            </a: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3</a:t>
            </a: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15004 – </a:t>
            </a: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Coruña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Tel.: 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676 511 236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5868144" y="5157192"/>
            <a:ext cx="2066603" cy="86395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square" lIns="90000" tIns="46800" rIns="90000" bIns="46800">
            <a:spAutoFit/>
          </a:bodyPr>
          <a:lstStyle/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b="1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Delegación </a:t>
            </a:r>
            <a:r>
              <a:rPr lang="es-ES" sz="1000" b="1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Valencia</a:t>
            </a:r>
            <a:endParaRPr lang="es-ES" sz="1000" b="1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c/ Cronista Carreres, 9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46003 – Valencia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algn="ct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s-ES" sz="1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Tel.: </a:t>
            </a:r>
            <a:r>
              <a:rPr lang="es-ES" sz="1000" dirty="0" smtClean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963 28 94 21</a:t>
            </a:r>
            <a:endParaRPr lang="es-ES" sz="1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109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95" y="1062029"/>
            <a:ext cx="7505913" cy="510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1763688" y="548680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QUE OBJETIVOS PERSIGUE?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956376" y="6119718"/>
            <a:ext cx="9587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100" dirty="0" smtClean="0">
                <a:solidFill>
                  <a:schemeClr val="bg1">
                    <a:lumMod val="50000"/>
                  </a:schemeClr>
                </a:solidFill>
              </a:rPr>
              <a:t>Fuente: CDTI</a:t>
            </a:r>
            <a:endParaRPr lang="es-ES" sz="11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79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1547664" y="6206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_tradnl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COMO ABORDA LOS RETOS PLANTEADOS EN EU?</a:t>
            </a:r>
            <a:endParaRPr lang="es-ES" b="1" dirty="0">
              <a:solidFill>
                <a:prstClr val="white">
                  <a:lumMod val="50000"/>
                </a:prstClr>
              </a:solidFill>
              <a:latin typeface="Arial" pitchFamily="34" charset="0"/>
            </a:endParaRPr>
          </a:p>
        </p:txBody>
      </p:sp>
      <p:sp>
        <p:nvSpPr>
          <p:cNvPr id="19" name="18 Rectángulo redondeado"/>
          <p:cNvSpPr/>
          <p:nvPr/>
        </p:nvSpPr>
        <p:spPr>
          <a:xfrm>
            <a:off x="467544" y="2002533"/>
            <a:ext cx="8136903" cy="6343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Enlaza Investigación e 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Innovación: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desde investigación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hasta el mercado, todas las formas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 Innovación</a:t>
            </a:r>
            <a:endParaRPr lang="es-ES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19 Rectángulo redondeado"/>
          <p:cNvSpPr/>
          <p:nvPr/>
        </p:nvSpPr>
        <p:spPr>
          <a:xfrm>
            <a:off x="456109" y="1124744"/>
            <a:ext cx="8136903" cy="63437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Enfocado hacia la resolución de los retos sociales </a:t>
            </a:r>
            <a:r>
              <a:rPr lang="es-ES_tradnl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que afronta la sociedad en la UE, tales como la salud, las energías limpias, el cambio climático o el transporte.</a:t>
            </a:r>
            <a:endParaRPr lang="es-ES_tradnl" sz="16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467544" y="2866629"/>
            <a:ext cx="8136903" cy="85040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Engloba 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tres </a:t>
            </a:r>
            <a:r>
              <a:rPr lang="es-ES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programas anteriores</a:t>
            </a:r>
            <a:r>
              <a:rPr lang="es-ES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Séptimo Programa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Marco (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FP7), El Programa Marco para la Innovación y 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la Competitividad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(CIP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 y </a:t>
            </a:r>
            <a:r>
              <a:rPr lang="es-E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El Instituto Europeo para la Innovación y la Tecnología (EIT</a:t>
            </a:r>
            <a:r>
              <a:rPr lang="es-ES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s-ES" sz="1600" b="1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62"/>
          <a:stretch/>
        </p:blipFill>
        <p:spPr>
          <a:xfrm>
            <a:off x="1422974" y="3946825"/>
            <a:ext cx="6101354" cy="2252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0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1783014" y="620688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CUAL ES SU ESTRUCTURA?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04" t="6987" r="5143"/>
          <a:stretch/>
        </p:blipFill>
        <p:spPr bwMode="auto">
          <a:xfrm>
            <a:off x="643036" y="1162140"/>
            <a:ext cx="7601372" cy="4931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611560" y="4961025"/>
            <a:ext cx="83529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bg1"/>
                </a:solidFill>
              </a:rPr>
              <a:t>	</a:t>
            </a:r>
            <a:r>
              <a:rPr lang="es-ES" b="1" dirty="0" smtClean="0">
                <a:solidFill>
                  <a:schemeClr val="bg1"/>
                </a:solidFill>
              </a:rPr>
              <a:t>24.441 </a:t>
            </a:r>
            <a:r>
              <a:rPr lang="es-ES" b="1" dirty="0">
                <a:solidFill>
                  <a:schemeClr val="bg1"/>
                </a:solidFill>
              </a:rPr>
              <a:t>M</a:t>
            </a:r>
            <a:r>
              <a:rPr lang="es-ES" b="1" dirty="0" smtClean="0">
                <a:solidFill>
                  <a:schemeClr val="bg1"/>
                </a:solidFill>
              </a:rPr>
              <a:t>€	         17.016 </a:t>
            </a:r>
            <a:r>
              <a:rPr lang="es-ES" b="1" dirty="0">
                <a:solidFill>
                  <a:schemeClr val="bg1"/>
                </a:solidFill>
              </a:rPr>
              <a:t>M</a:t>
            </a:r>
            <a:r>
              <a:rPr lang="es-ES" b="1" dirty="0" smtClean="0">
                <a:solidFill>
                  <a:schemeClr val="bg1"/>
                </a:solidFill>
              </a:rPr>
              <a:t>€	                   29.679 </a:t>
            </a:r>
            <a:r>
              <a:rPr lang="es-ES" b="1" dirty="0">
                <a:solidFill>
                  <a:schemeClr val="bg1"/>
                </a:solidFill>
              </a:rPr>
              <a:t>M</a:t>
            </a:r>
            <a:r>
              <a:rPr lang="es-ES" b="1" dirty="0" smtClean="0">
                <a:solidFill>
                  <a:schemeClr val="bg1"/>
                </a:solidFill>
              </a:rPr>
              <a:t>€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9" name="8 Explosión 2"/>
          <p:cNvSpPr/>
          <p:nvPr/>
        </p:nvSpPr>
        <p:spPr>
          <a:xfrm rot="360000">
            <a:off x="7992472" y="3519601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CuadroTexto"/>
          <p:cNvSpPr txBox="1"/>
          <p:nvPr/>
        </p:nvSpPr>
        <p:spPr>
          <a:xfrm rot="19680000">
            <a:off x="8110077" y="3771645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2.711 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 rot="19680000">
            <a:off x="7973239" y="3150173"/>
            <a:ext cx="958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EIT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11 Explosión 2"/>
          <p:cNvSpPr/>
          <p:nvPr/>
        </p:nvSpPr>
        <p:spPr>
          <a:xfrm rot="360000">
            <a:off x="7994784" y="4743737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CuadroTexto"/>
          <p:cNvSpPr txBox="1"/>
          <p:nvPr/>
        </p:nvSpPr>
        <p:spPr>
          <a:xfrm rot="19680000">
            <a:off x="8112389" y="4995781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1.903 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 rot="19680000">
            <a:off x="7975551" y="4374309"/>
            <a:ext cx="9587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JRC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4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1752600" cy="3495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2186980" y="1796071"/>
            <a:ext cx="6552728" cy="7560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1. European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Research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Council: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apoyo a los individuos con más talento y creativos y a sus equipos para llevar a cabo investigación de frontera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Rectángulo redondeado"/>
          <p:cNvSpPr/>
          <p:nvPr/>
        </p:nvSpPr>
        <p:spPr>
          <a:xfrm>
            <a:off x="2195736" y="4515145"/>
            <a:ext cx="6552728" cy="16164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1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4. Future 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and Emerging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Technologies: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investigación colaborativa destinada a abrir nuevos y prometedores cambios en investigación e innovación.</a:t>
            </a:r>
          </a:p>
          <a:p>
            <a:pPr algn="just"/>
            <a:endParaRPr lang="es-ES_tradnl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nn-NO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FET Open: </a:t>
            </a:r>
            <a:r>
              <a:rPr lang="nn-NO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promoción de ideas noveles. </a:t>
            </a:r>
            <a:endParaRPr lang="en-US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FET Proactive: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promoción de comunidades y temas emergentes.</a:t>
            </a:r>
          </a:p>
          <a:p>
            <a:pPr lvl="1" algn="just">
              <a:buFont typeface="Arial" pitchFamily="34" charset="0"/>
              <a:buChar char="•"/>
            </a:pP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FET Flagships:</a:t>
            </a:r>
            <a:r>
              <a:rPr lang="es-ES_tradnl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aborda grandes retos tecnológicos y científicos interdisciplinares.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endParaRPr lang="nn-NO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1" algn="just">
              <a:buFont typeface="Arial" pitchFamily="34" charset="0"/>
              <a:buChar char="•"/>
            </a:pPr>
            <a:endParaRPr lang="nn-NO" sz="14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2195736" y="3605062"/>
            <a:ext cx="6552728" cy="7560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3. Maria </a:t>
            </a:r>
            <a:r>
              <a:rPr lang="en-US" sz="1400" b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Skłodowska</a:t>
            </a:r>
            <a:r>
              <a:rPr 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-Curie </a:t>
            </a:r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actions:</a:t>
            </a:r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acceso a oportunidades de formación excelentes para los investigadores y desarrollo de carreras profesionales.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2186980" y="2675074"/>
            <a:ext cx="6552728" cy="75605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2. Research Infrastructures: </a:t>
            </a:r>
            <a:r>
              <a:rPr lang="es-ES_tradnl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infraestructuras de investigación accesibles para todos los investigadores europeos y de terceros países.</a:t>
            </a:r>
            <a:endParaRPr lang="es-ES_tradnl" sz="1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8 Pergamino horizontal"/>
          <p:cNvSpPr/>
          <p:nvPr/>
        </p:nvSpPr>
        <p:spPr>
          <a:xfrm>
            <a:off x="353963" y="5013176"/>
            <a:ext cx="1553741" cy="864096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BUDGET</a:t>
            </a:r>
          </a:p>
          <a:p>
            <a:pPr algn="ctr"/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€ 24, </a:t>
            </a:r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4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billion</a:t>
            </a:r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  </a:t>
            </a:r>
            <a:endParaRPr lang="es-E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007890" y="980728"/>
            <a:ext cx="69603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_tradnl" sz="1600" i="1" u="sng" dirty="0" smtClean="0">
                <a:solidFill>
                  <a:srgbClr val="FF0000"/>
                </a:solidFill>
              </a:rPr>
              <a:t>Objetivo: Incrementar el nivel de excelencia de la base científica Europea, haciendo Europa un lugar atractivo para los investigadores y asegurando la competitividad a largo plazo.</a:t>
            </a:r>
            <a:endParaRPr lang="es-ES_tradnl" sz="1600" u="sng" dirty="0">
              <a:solidFill>
                <a:srgbClr val="FF0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1783014" y="539388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CIENCIA EXCELENTE</a:t>
            </a:r>
          </a:p>
        </p:txBody>
      </p:sp>
      <p:sp>
        <p:nvSpPr>
          <p:cNvPr id="2" name="1 Explosión 2"/>
          <p:cNvSpPr/>
          <p:nvPr/>
        </p:nvSpPr>
        <p:spPr>
          <a:xfrm rot="360000">
            <a:off x="8027968" y="1970986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 rot="-1920000">
            <a:off x="8110077" y="2223030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13.095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12 Explosión 2"/>
          <p:cNvSpPr/>
          <p:nvPr/>
        </p:nvSpPr>
        <p:spPr>
          <a:xfrm rot="360000">
            <a:off x="7922776" y="2943537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CuadroTexto"/>
          <p:cNvSpPr txBox="1"/>
          <p:nvPr/>
        </p:nvSpPr>
        <p:spPr>
          <a:xfrm rot="-1920000">
            <a:off x="8004885" y="3195581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2.488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14 Explosión 2"/>
          <p:cNvSpPr/>
          <p:nvPr/>
        </p:nvSpPr>
        <p:spPr>
          <a:xfrm rot="360000">
            <a:off x="7994784" y="3915202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CuadroTexto"/>
          <p:cNvSpPr txBox="1"/>
          <p:nvPr/>
        </p:nvSpPr>
        <p:spPr>
          <a:xfrm rot="-1920000">
            <a:off x="8139146" y="4120576"/>
            <a:ext cx="670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6.162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16 Explosión 2"/>
          <p:cNvSpPr/>
          <p:nvPr/>
        </p:nvSpPr>
        <p:spPr>
          <a:xfrm rot="360000">
            <a:off x="7920464" y="5751849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CuadroTexto"/>
          <p:cNvSpPr txBox="1"/>
          <p:nvPr/>
        </p:nvSpPr>
        <p:spPr>
          <a:xfrm rot="-1920000">
            <a:off x="8055211" y="5926811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2.696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9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2310830" y="3259460"/>
            <a:ext cx="6077594" cy="313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D. Advanced Manufacturing and Processing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1742963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Pergamino horizontal"/>
          <p:cNvSpPr/>
          <p:nvPr/>
        </p:nvSpPr>
        <p:spPr>
          <a:xfrm>
            <a:off x="251521" y="4869160"/>
            <a:ext cx="1584176" cy="1008112"/>
          </a:xfrm>
          <a:prstGeom prst="horizontalScrol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BUDGET</a:t>
            </a:r>
          </a:p>
          <a:p>
            <a:pPr algn="ctr"/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€ 17, </a:t>
            </a:r>
            <a:r>
              <a:rPr lang="es-ES_tradnl" sz="1600" dirty="0" smtClean="0">
                <a:latin typeface="Arial" pitchFamily="34" charset="0"/>
                <a:cs typeface="Arial" pitchFamily="34" charset="0"/>
              </a:rPr>
              <a:t>0 </a:t>
            </a:r>
            <a:r>
              <a:rPr lang="en-US" sz="1600" dirty="0" smtClean="0">
                <a:latin typeface="Arial" pitchFamily="34" charset="0"/>
                <a:cs typeface="Arial" pitchFamily="34" charset="0"/>
              </a:rPr>
              <a:t>billion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2195736" y="1507328"/>
            <a:ext cx="6552728" cy="3219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1. Leadership in enabling and industrial technologies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219325" y="836712"/>
            <a:ext cx="6192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sz="1600" i="1" u="sng" dirty="0" smtClean="0">
                <a:solidFill>
                  <a:srgbClr val="FF0000"/>
                </a:solidFill>
              </a:rPr>
              <a:t>Objetivo: convertir a Europa en un lugar más atractivo para  invertir en I+D, promoviendo actividades donde las empresas establecen la agenda</a:t>
            </a:r>
            <a:endParaRPr lang="es-ES_tradnl" sz="1600" u="sng" dirty="0">
              <a:solidFill>
                <a:srgbClr val="FF0000"/>
              </a:solidFill>
            </a:endParaRPr>
          </a:p>
        </p:txBody>
      </p:sp>
      <p:sp>
        <p:nvSpPr>
          <p:cNvPr id="11" name="10 Rectángulo redondeado"/>
          <p:cNvSpPr/>
          <p:nvPr/>
        </p:nvSpPr>
        <p:spPr>
          <a:xfrm>
            <a:off x="2334419" y="1981279"/>
            <a:ext cx="6077594" cy="313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A. Information and Communication Technologies (ICT) 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2334419" y="2408383"/>
            <a:ext cx="6077594" cy="313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B. Nanotechnologies 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2334419" y="2840431"/>
            <a:ext cx="6077594" cy="313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C. Advanced Materials 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835696" y="548680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LIDERAZGO INDUSTRIAL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2339751" y="3704527"/>
            <a:ext cx="6072261" cy="313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E. Biotechnology </a:t>
            </a:r>
          </a:p>
        </p:txBody>
      </p:sp>
      <p:sp>
        <p:nvSpPr>
          <p:cNvPr id="21" name="20 Rectángulo redondeado"/>
          <p:cNvSpPr/>
          <p:nvPr/>
        </p:nvSpPr>
        <p:spPr>
          <a:xfrm>
            <a:off x="2339752" y="4136575"/>
            <a:ext cx="6072260" cy="313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F. Space </a:t>
            </a:r>
          </a:p>
        </p:txBody>
      </p:sp>
      <p:sp>
        <p:nvSpPr>
          <p:cNvPr id="22" name="21 Rectángulo redondeado"/>
          <p:cNvSpPr/>
          <p:nvPr/>
        </p:nvSpPr>
        <p:spPr>
          <a:xfrm>
            <a:off x="2123728" y="4568623"/>
            <a:ext cx="6552728" cy="2880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2. Access to risk finance</a:t>
            </a:r>
          </a:p>
        </p:txBody>
      </p:sp>
      <p:sp>
        <p:nvSpPr>
          <p:cNvPr id="23" name="22 Rectángulo redondeado"/>
          <p:cNvSpPr/>
          <p:nvPr/>
        </p:nvSpPr>
        <p:spPr>
          <a:xfrm>
            <a:off x="2339752" y="4975147"/>
            <a:ext cx="3168352" cy="3135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Debt Facility</a:t>
            </a:r>
            <a:r>
              <a:rPr lang="en-US" sz="1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24" name="23 Rectángulo redondeado"/>
          <p:cNvSpPr/>
          <p:nvPr/>
        </p:nvSpPr>
        <p:spPr>
          <a:xfrm>
            <a:off x="2334419" y="5432718"/>
            <a:ext cx="3173685" cy="288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Equity Facility </a:t>
            </a:r>
          </a:p>
        </p:txBody>
      </p:sp>
      <p:sp>
        <p:nvSpPr>
          <p:cNvPr id="25" name="24 Rectángulo redondeado"/>
          <p:cNvSpPr/>
          <p:nvPr/>
        </p:nvSpPr>
        <p:spPr>
          <a:xfrm>
            <a:off x="2123728" y="5877273"/>
            <a:ext cx="6552728" cy="28803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  <a:cs typeface="Arial" pitchFamily="34" charset="0"/>
              </a:rPr>
              <a:t>3. Innovation in SMEs</a:t>
            </a:r>
          </a:p>
        </p:txBody>
      </p:sp>
      <p:sp>
        <p:nvSpPr>
          <p:cNvPr id="18" name="17 Explosión 2"/>
          <p:cNvSpPr/>
          <p:nvPr/>
        </p:nvSpPr>
        <p:spPr>
          <a:xfrm rot="360000">
            <a:off x="7850768" y="1106890"/>
            <a:ext cx="1077624" cy="791349"/>
          </a:xfrm>
          <a:prstGeom prst="irregularSeal2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CuadroTexto"/>
          <p:cNvSpPr txBox="1"/>
          <p:nvPr/>
        </p:nvSpPr>
        <p:spPr>
          <a:xfrm rot="-1920000">
            <a:off x="7932877" y="1358934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13.557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28 Explosión 2"/>
          <p:cNvSpPr/>
          <p:nvPr/>
        </p:nvSpPr>
        <p:spPr>
          <a:xfrm rot="360000">
            <a:off x="5688216" y="4887753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CuadroTexto"/>
          <p:cNvSpPr txBox="1"/>
          <p:nvPr/>
        </p:nvSpPr>
        <p:spPr>
          <a:xfrm rot="-1920000">
            <a:off x="5832578" y="5093127"/>
            <a:ext cx="670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2.842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1" name="30 Explosión 2"/>
          <p:cNvSpPr/>
          <p:nvPr/>
        </p:nvSpPr>
        <p:spPr>
          <a:xfrm rot="360000">
            <a:off x="7920464" y="5751849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31 CuadroTexto"/>
          <p:cNvSpPr txBox="1"/>
          <p:nvPr/>
        </p:nvSpPr>
        <p:spPr>
          <a:xfrm rot="-1920000">
            <a:off x="7983203" y="5993235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 616*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7" name="26 Explosión 2"/>
          <p:cNvSpPr/>
          <p:nvPr/>
        </p:nvSpPr>
        <p:spPr>
          <a:xfrm rot="360000">
            <a:off x="6770648" y="3879641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CuadroTexto"/>
          <p:cNvSpPr txBox="1"/>
          <p:nvPr/>
        </p:nvSpPr>
        <p:spPr>
          <a:xfrm rot="-1920000">
            <a:off x="6852757" y="4131685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1.479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3" name="32 Explosión 2"/>
          <p:cNvSpPr/>
          <p:nvPr/>
        </p:nvSpPr>
        <p:spPr>
          <a:xfrm rot="360000">
            <a:off x="6698640" y="1719401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33 CuadroTexto"/>
          <p:cNvSpPr txBox="1"/>
          <p:nvPr/>
        </p:nvSpPr>
        <p:spPr>
          <a:xfrm rot="-1920000">
            <a:off x="6780749" y="1971445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7.711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5" name="34 Explosión 2"/>
          <p:cNvSpPr/>
          <p:nvPr/>
        </p:nvSpPr>
        <p:spPr>
          <a:xfrm rot="360000">
            <a:off x="6266592" y="2655505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CuadroTexto"/>
          <p:cNvSpPr txBox="1"/>
          <p:nvPr/>
        </p:nvSpPr>
        <p:spPr>
          <a:xfrm rot="-1920000">
            <a:off x="6348701" y="2907549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3.851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7" name="36 Explosión 2"/>
          <p:cNvSpPr/>
          <p:nvPr/>
        </p:nvSpPr>
        <p:spPr>
          <a:xfrm rot="360000">
            <a:off x="4538400" y="3447593"/>
            <a:ext cx="1077624" cy="791349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CuadroTexto"/>
          <p:cNvSpPr txBox="1"/>
          <p:nvPr/>
        </p:nvSpPr>
        <p:spPr>
          <a:xfrm rot="-1920000">
            <a:off x="4620509" y="3699637"/>
            <a:ext cx="827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50000"/>
                  </a:schemeClr>
                </a:solidFill>
              </a:rPr>
              <a:t>  516</a:t>
            </a:r>
            <a:endParaRPr lang="es-E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1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35 Rectángulo redondeado"/>
          <p:cNvSpPr/>
          <p:nvPr/>
        </p:nvSpPr>
        <p:spPr>
          <a:xfrm>
            <a:off x="395534" y="1167249"/>
            <a:ext cx="2448272" cy="53355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 smtClean="0">
                <a:latin typeface="Arial" pitchFamily="34" charset="0"/>
                <a:cs typeface="Arial" pitchFamily="34" charset="0"/>
              </a:rPr>
              <a:t>PHASE 1</a:t>
            </a:r>
          </a:p>
          <a:p>
            <a:pPr algn="ctr"/>
            <a:r>
              <a:rPr lang="en-GB" sz="1600" dirty="0" smtClean="0">
                <a:latin typeface="Arial" pitchFamily="34" charset="0"/>
                <a:cs typeface="Arial" pitchFamily="34" charset="0"/>
              </a:rPr>
              <a:t>Feasibility</a:t>
            </a:r>
            <a:endParaRPr lang="en-GB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36 Rectángulo redondeado"/>
          <p:cNvSpPr/>
          <p:nvPr/>
        </p:nvSpPr>
        <p:spPr>
          <a:xfrm>
            <a:off x="3347865" y="1167249"/>
            <a:ext cx="2448272" cy="8215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PHASE 2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R&amp;D, Demonstration and market replication</a:t>
            </a:r>
          </a:p>
        </p:txBody>
      </p:sp>
      <p:sp>
        <p:nvSpPr>
          <p:cNvPr id="38" name="37 Rectángulo redondeado"/>
          <p:cNvSpPr/>
          <p:nvPr/>
        </p:nvSpPr>
        <p:spPr>
          <a:xfrm>
            <a:off x="6116587" y="1178242"/>
            <a:ext cx="2448272" cy="81059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1600" b="1" dirty="0" smtClean="0">
                <a:latin typeface="Arial" pitchFamily="34" charset="0"/>
                <a:cs typeface="Arial" pitchFamily="34" charset="0"/>
              </a:rPr>
              <a:t>PHASE 3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Commercialization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3608" y="3640832"/>
            <a:ext cx="1345881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5109" y="5030561"/>
            <a:ext cx="800279" cy="59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10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5016" y="5069574"/>
            <a:ext cx="799249" cy="59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" name="42 Flecha derecha"/>
          <p:cNvSpPr/>
          <p:nvPr/>
        </p:nvSpPr>
        <p:spPr>
          <a:xfrm>
            <a:off x="4572001" y="5223564"/>
            <a:ext cx="536072" cy="2134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Picture 11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4059" y="4051534"/>
            <a:ext cx="2193346" cy="871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44 CuadroTexto"/>
          <p:cNvSpPr txBox="1"/>
          <p:nvPr/>
        </p:nvSpPr>
        <p:spPr>
          <a:xfrm>
            <a:off x="818840" y="3277443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Arial" pitchFamily="34" charset="0"/>
                <a:cs typeface="Arial" pitchFamily="34" charset="0"/>
              </a:rPr>
              <a:t> Hasta 50.000 €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3923928" y="3703315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latin typeface="Arial" pitchFamily="34" charset="0"/>
                <a:cs typeface="Arial" pitchFamily="34" charset="0"/>
              </a:rPr>
              <a:t>1-3 millones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€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46 Nube"/>
          <p:cNvSpPr/>
          <p:nvPr/>
        </p:nvSpPr>
        <p:spPr>
          <a:xfrm>
            <a:off x="6516216" y="4293095"/>
            <a:ext cx="2232248" cy="1584177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Sin financiación directa</a:t>
            </a:r>
          </a:p>
          <a:p>
            <a:pPr algn="ctr"/>
            <a:r>
              <a:rPr lang="es-ES_tradnl" sz="1400" dirty="0" err="1" smtClean="0">
                <a:latin typeface="Arial" pitchFamily="34" charset="0"/>
                <a:cs typeface="Arial" pitchFamily="34" charset="0"/>
              </a:rPr>
              <a:t>Networking</a:t>
            </a: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 formación </a:t>
            </a:r>
            <a:r>
              <a:rPr lang="es-ES_tradnl" sz="1400" dirty="0" err="1" smtClean="0">
                <a:latin typeface="Arial" pitchFamily="34" charset="0"/>
                <a:cs typeface="Arial" pitchFamily="34" charset="0"/>
              </a:rPr>
              <a:t>coaching</a:t>
            </a:r>
            <a:r>
              <a:rPr lang="es-ES_tradnl" sz="1400" dirty="0" smtClean="0"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20" name="19 Rectángulo redondeado"/>
          <p:cNvSpPr/>
          <p:nvPr/>
        </p:nvSpPr>
        <p:spPr>
          <a:xfrm>
            <a:off x="300286" y="1787674"/>
            <a:ext cx="2664296" cy="144016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Asesoramiento del potencial tecnológico y comercial de un proyecto.</a:t>
            </a:r>
            <a:r>
              <a:rPr lang="es-ES_tradnl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viabilidad del concepto, análisis de riesgo, régimen de PI, búsqueda de socios, estudios de diseño, pilotos, plan de negocio detallado.</a:t>
            </a:r>
            <a:endParaRPr lang="es-ES_tradnl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20 Rectángulo redondeado"/>
          <p:cNvSpPr/>
          <p:nvPr/>
        </p:nvSpPr>
        <p:spPr>
          <a:xfrm>
            <a:off x="3275856" y="2079898"/>
            <a:ext cx="2664296" cy="16371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Desarrollo, prototipos, ensayos y pilotos de</a:t>
            </a:r>
            <a:r>
              <a:rPr lang="es-ES_tradnl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 procesos innovadores, servicios y productos. Miniaturización/diseño de productos, planificación y desarrollo a escala, replicación en mercado, plan de negocio pre-comercial, etc.</a:t>
            </a:r>
            <a:endParaRPr lang="es-ES_tradnl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21 Rectángulo redondeado"/>
          <p:cNvSpPr/>
          <p:nvPr/>
        </p:nvSpPr>
        <p:spPr>
          <a:xfrm>
            <a:off x="6084168" y="2132856"/>
            <a:ext cx="2664296" cy="12241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_tradnl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Apoyo a través de acceso preferente y simplificado a instrumentos de </a:t>
            </a:r>
            <a:r>
              <a:rPr lang="es-ES_tradnl" sz="12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débito y equidad financiera, </a:t>
            </a:r>
            <a:r>
              <a:rPr lang="es-ES_tradnl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así como medidas de apoyo como </a:t>
            </a:r>
            <a:r>
              <a:rPr lang="es-ES_tradnl" sz="12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p.e</a:t>
            </a:r>
            <a:r>
              <a:rPr lang="es-ES_tradnl" sz="12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 protección de la PI.</a:t>
            </a:r>
            <a:endParaRPr lang="es-ES_tradnl" sz="1600" b="1" dirty="0" smtClean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22 Rectángulo"/>
          <p:cNvSpPr/>
          <p:nvPr/>
        </p:nvSpPr>
        <p:spPr>
          <a:xfrm>
            <a:off x="179512" y="5877272"/>
            <a:ext cx="8604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200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* La terminación con éxito de una fase permite pasar a la siguiente. Cada fase abierta a cualquier PYME</a:t>
            </a:r>
            <a:endParaRPr lang="es-ES_tradnl" sz="1200" b="1" i="1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96336" y="3429000"/>
            <a:ext cx="1212851" cy="376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2200" y="3908192"/>
            <a:ext cx="1368152" cy="312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23 CuadroTexto"/>
          <p:cNvSpPr txBox="1"/>
          <p:nvPr/>
        </p:nvSpPr>
        <p:spPr>
          <a:xfrm>
            <a:off x="1835696" y="548680"/>
            <a:ext cx="55972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b="1" dirty="0" smtClean="0">
                <a:solidFill>
                  <a:prstClr val="white">
                    <a:lumMod val="50000"/>
                  </a:prstClr>
                </a:solidFill>
                <a:latin typeface="Arial" pitchFamily="34" charset="0"/>
              </a:rPr>
              <a:t>LIDERAZGO INDUSTRIAL – SME INSTRUMENT</a:t>
            </a:r>
          </a:p>
        </p:txBody>
      </p:sp>
      <p:pic>
        <p:nvPicPr>
          <p:cNvPr id="25" name="Picture 2" descr="https://encrypted-tbn0.gstatic.com/images?q=tbn:ANd9GcSNcA5wseES2piovReTLgA8qxw5qa1kNicTjeE9Ebqe2gYK1XpJmA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1"/>
          <a:stretch/>
        </p:blipFill>
        <p:spPr bwMode="auto">
          <a:xfrm>
            <a:off x="818840" y="4895773"/>
            <a:ext cx="1971477" cy="98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89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T_x00ed_tol_x0020_de_x0020_la_x0020_Jornada xmlns="59c06a62-f091-41df-a985-fff88864ee67" xsi:nil="true"/>
    <Autor xmlns="59c06a62-f091-41df-a985-fff88864ee67" xsi:nil="true"/>
    <Categoria xmlns="6b2035ed-78fb-41cb-9426-65ae07015f0b" xsi:nil="true"/>
    <Data xmlns="59c06a62-f091-41df-a985-fff88864ee67" xsi:nil="true"/>
    <Publicar xmlns="59c06a62-f091-41df-a985-fff88864ee67">false</Publicar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7BD56D213E94146B85BC1764DF091B0" ma:contentTypeVersion="20" ma:contentTypeDescription="Crear nuevo documento." ma:contentTypeScope="" ma:versionID="2c53d8f1851f2ff02ac0c8951844faad">
  <xsd:schema xmlns:xsd="http://www.w3.org/2001/XMLSchema" xmlns:xs="http://www.w3.org/2001/XMLSchema" xmlns:p="http://schemas.microsoft.com/office/2006/metadata/properties" xmlns:ns1="http://schemas.microsoft.com/sharepoint/v3" xmlns:ns2="6b2035ed-78fb-41cb-9426-65ae07015f0b" xmlns:ns3="59c06a62-f091-41df-a985-fff88864ee67" targetNamespace="http://schemas.microsoft.com/office/2006/metadata/properties" ma:root="true" ma:fieldsID="1216e9d25357ee02a7853e0f4d3e64a8" ns1:_="" ns2:_="" ns3:_="">
    <xsd:import namespace="http://schemas.microsoft.com/sharepoint/v3"/>
    <xsd:import namespace="6b2035ed-78fb-41cb-9426-65ae07015f0b"/>
    <xsd:import namespace="59c06a62-f091-41df-a985-fff88864ee67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Categoria" minOccurs="0"/>
                <xsd:element ref="ns3:Categoria_x003a_Codigo" minOccurs="0"/>
                <xsd:element ref="ns3:Autor" minOccurs="0"/>
                <xsd:element ref="ns3:T_x00ed_tol_x0020_de_x0020_la_x0020_Jornada" minOccurs="0"/>
                <xsd:element ref="ns3:Data" minOccurs="0"/>
                <xsd:element ref="ns3:Publica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2" nillable="true" ma:displayName="Fecha de inicio programada" ma:description="" ma:hidden="true" ma:internalName="PublishingStartDate">
      <xsd:simpleType>
        <xsd:restriction base="dms:Unknown"/>
      </xsd:simpleType>
    </xsd:element>
    <xsd:element name="PublishingExpirationDate" ma:index="3" nillable="true" ma:displayName="Fecha de finalización programada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2035ed-78fb-41cb-9426-65ae07015f0b" elementFormDefault="qualified">
    <xsd:import namespace="http://schemas.microsoft.com/office/2006/documentManagement/types"/>
    <xsd:import namespace="http://schemas.microsoft.com/office/infopath/2007/PartnerControls"/>
    <xsd:element name="Categoria" ma:index="10" nillable="true" ma:displayName="Categoria" ma:list="{1f54a95e-e9c6-4f07-830b-039441b294ab}" ma:internalName="Categoria" ma:readOnly="false" ma:showField="DescripcionCAT" ma:web="6b2035ed-78fb-41cb-9426-65ae07015f0b">
      <xsd:simpleType>
        <xsd:restriction base="dms:Lookup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c06a62-f091-41df-a985-fff88864ee67" elementFormDefault="qualified">
    <xsd:import namespace="http://schemas.microsoft.com/office/2006/documentManagement/types"/>
    <xsd:import namespace="http://schemas.microsoft.com/office/infopath/2007/PartnerControls"/>
    <xsd:element name="Categoria_x003a_Codigo" ma:index="11" nillable="true" ma:displayName="Categoria:Codigo" ma:list="{1f54a95e-e9c6-4f07-830b-039441b294ab}" ma:internalName="Categoria_x003a_Codigo0" ma:readOnly="true" ma:showField="Title" ma:web="6b2035ed-78fb-41cb-9426-65ae07015f0b">
      <xsd:simpleType>
        <xsd:restriction base="dms:Lookup"/>
      </xsd:simpleType>
    </xsd:element>
    <xsd:element name="Autor" ma:index="12" nillable="true" ma:displayName="Autor" ma:internalName="Autor0">
      <xsd:simpleType>
        <xsd:restriction base="dms:Text">
          <xsd:maxLength value="255"/>
        </xsd:restriction>
      </xsd:simpleType>
    </xsd:element>
    <xsd:element name="T_x00ed_tol_x0020_de_x0020_la_x0020_Jornada" ma:index="13" nillable="true" ma:displayName="Títol de la Jornada" ma:internalName="T_x00ed_tol_x0020_de_x0020_la_x0020_Jornada0">
      <xsd:simpleType>
        <xsd:restriction base="dms:Text">
          <xsd:maxLength value="255"/>
        </xsd:restriction>
      </xsd:simpleType>
    </xsd:element>
    <xsd:element name="Data" ma:index="14" nillable="true" ma:displayName="Data" ma:format="DateOnly" ma:internalName="Data0">
      <xsd:simpleType>
        <xsd:restriction base="dms:DateTime"/>
      </xsd:simpleType>
    </xsd:element>
    <xsd:element name="Publicar" ma:index="15" nillable="true" ma:displayName="Publicar" ma:default="0" ma:internalName="Publicar0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6" ma:displayName="Tipo de contenido"/>
        <xsd:element ref="dc:title" minOccurs="0" maxOccurs="1" ma:index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2758D9E-3417-4A65-867A-653E0A12E77D}"/>
</file>

<file path=customXml/itemProps2.xml><?xml version="1.0" encoding="utf-8"?>
<ds:datastoreItem xmlns:ds="http://schemas.openxmlformats.org/officeDocument/2006/customXml" ds:itemID="{FD647502-0DDD-4E95-B948-021C3EB8BED7}"/>
</file>

<file path=customXml/itemProps3.xml><?xml version="1.0" encoding="utf-8"?>
<ds:datastoreItem xmlns:ds="http://schemas.openxmlformats.org/officeDocument/2006/customXml" ds:itemID="{6FADB38E-DC3A-41B7-9B53-A07AB966A924}"/>
</file>

<file path=docProps/app.xml><?xml version="1.0" encoding="utf-8"?>
<Properties xmlns="http://schemas.openxmlformats.org/officeDocument/2006/extended-properties" xmlns:vt="http://schemas.openxmlformats.org/officeDocument/2006/docPropsVTypes">
  <TotalTime>2272</TotalTime>
  <Words>2047</Words>
  <Application>Microsoft Office PowerPoint</Application>
  <PresentationFormat>Presentación en pantalla (4:3)</PresentationFormat>
  <Paragraphs>291</Paragraphs>
  <Slides>31</Slides>
  <Notes>0</Notes>
  <HiddenSlides>3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ASESORIA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Piedad Capilla</dc:creator>
  <cp:lastModifiedBy>fgomez</cp:lastModifiedBy>
  <cp:revision>191</cp:revision>
  <cp:lastPrinted>2012-08-13T11:11:38Z</cp:lastPrinted>
  <dcterms:created xsi:type="dcterms:W3CDTF">2012-08-10T09:23:22Z</dcterms:created>
  <dcterms:modified xsi:type="dcterms:W3CDTF">2013-12-03T19:31:47Z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0x01010057BD56D213E94146B85BC1764DF091B0</vt:lpwstr>
  </property>
  <property fmtid="{D5CDD505-2E9C-101B-9397-08002B2CF9AE}" pid="3" name="Order">
    <vt:r8>2400</vt:r8>
  </property>
  <property fmtid="{D5CDD505-2E9C-101B-9397-08002B2CF9AE}" pid="4" name="TemplateUrl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xd_Signature">
    <vt:bool>false</vt:bool>
  </property>
  <property fmtid="{D5CDD505-2E9C-101B-9397-08002B2CF9AE}" pid="8" name="xd_ProgID">
    <vt:lpwstr/>
  </property>
  <property fmtid="{D5CDD505-2E9C-101B-9397-08002B2CF9AE}" pid="9" name="Títol de la Jornada">
    <vt:lpwstr>x</vt:lpwstr>
  </property>
  <property fmtid="{D5CDD505-2E9C-101B-9397-08002B2CF9AE}" pid="12" name="Publicar">
    <vt:bool>false</vt:bool>
  </property>
  <property fmtid="{D5CDD505-2E9C-101B-9397-08002B2CF9AE}" pid="13" name="Autor">
    <vt:lpwstr/>
  </property>
</Properties>
</file>